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19" r:id="rId2"/>
    <p:sldId id="277" r:id="rId3"/>
    <p:sldId id="257" r:id="rId4"/>
    <p:sldId id="310" r:id="rId5"/>
    <p:sldId id="312" r:id="rId6"/>
    <p:sldId id="313" r:id="rId7"/>
    <p:sldId id="264" r:id="rId8"/>
    <p:sldId id="265" r:id="rId9"/>
    <p:sldId id="266" r:id="rId10"/>
    <p:sldId id="317" r:id="rId11"/>
    <p:sldId id="269" r:id="rId12"/>
    <p:sldId id="324" r:id="rId13"/>
    <p:sldId id="270" r:id="rId14"/>
    <p:sldId id="272" r:id="rId15"/>
    <p:sldId id="322" r:id="rId16"/>
    <p:sldId id="315" r:id="rId17"/>
    <p:sldId id="274" r:id="rId18"/>
    <p:sldId id="320" r:id="rId19"/>
    <p:sldId id="275" r:id="rId20"/>
    <p:sldId id="284" r:id="rId21"/>
    <p:sldId id="279" r:id="rId22"/>
    <p:sldId id="280" r:id="rId23"/>
    <p:sldId id="299" r:id="rId24"/>
    <p:sldId id="281" r:id="rId25"/>
    <p:sldId id="285" r:id="rId26"/>
    <p:sldId id="287" r:id="rId27"/>
    <p:sldId id="323" r:id="rId28"/>
    <p:sldId id="325" r:id="rId29"/>
    <p:sldId id="293" r:id="rId30"/>
    <p:sldId id="3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8A8"/>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7" autoAdjust="0"/>
    <p:restoredTop sz="94555"/>
  </p:normalViewPr>
  <p:slideViewPr>
    <p:cSldViewPr snapToGrid="0" snapToObjects="1">
      <p:cViewPr varScale="1">
        <p:scale>
          <a:sx n="102" d="100"/>
          <a:sy n="102"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AF3B9-8737-9C4B-B312-0FE65CD73F91}" type="datetimeFigureOut">
              <a:rPr lang="en-US" smtClean="0"/>
              <a:t>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FFC22-5A13-5A41-93BE-A4253C10F720}" type="slidenum">
              <a:rPr lang="en-US" smtClean="0"/>
              <a:t>‹#›</a:t>
            </a:fld>
            <a:endParaRPr lang="en-US"/>
          </a:p>
        </p:txBody>
      </p:sp>
    </p:spTree>
    <p:extLst>
      <p:ext uri="{BB962C8B-B14F-4D97-AF65-F5344CB8AC3E}">
        <p14:creationId xmlns:p14="http://schemas.microsoft.com/office/powerpoint/2010/main" val="229506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FFC22-5A13-5A41-93BE-A4253C10F720}" type="slidenum">
              <a:rPr lang="en-US" smtClean="0"/>
              <a:t>1</a:t>
            </a:fld>
            <a:endParaRPr lang="en-US"/>
          </a:p>
        </p:txBody>
      </p:sp>
    </p:spTree>
    <p:extLst>
      <p:ext uri="{BB962C8B-B14F-4D97-AF65-F5344CB8AC3E}">
        <p14:creationId xmlns:p14="http://schemas.microsoft.com/office/powerpoint/2010/main" val="109957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6FFC22-5A13-5A41-93BE-A4253C10F720}" type="slidenum">
              <a:rPr lang="en-US" smtClean="0"/>
              <a:t>17</a:t>
            </a:fld>
            <a:endParaRPr lang="en-US"/>
          </a:p>
        </p:txBody>
      </p:sp>
    </p:spTree>
    <p:extLst>
      <p:ext uri="{BB962C8B-B14F-4D97-AF65-F5344CB8AC3E}">
        <p14:creationId xmlns:p14="http://schemas.microsoft.com/office/powerpoint/2010/main" val="37294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391B-196B-3148-9FB6-27D5AAF4C6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F69157-70AB-5746-AA22-D56C9698B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76BE76-F231-F04D-AABA-B1D6A2C459E7}"/>
              </a:ext>
            </a:extLst>
          </p:cNvPr>
          <p:cNvSpPr>
            <a:spLocks noGrp="1"/>
          </p:cNvSpPr>
          <p:nvPr>
            <p:ph type="dt" sz="half" idx="10"/>
          </p:nvPr>
        </p:nvSpPr>
        <p:spPr/>
        <p:txBody>
          <a:bodyPr/>
          <a:lstStyle/>
          <a:p>
            <a:fld id="{6921BB87-BEF5-425E-8B97-BC80476642A2}" type="datetime1">
              <a:rPr lang="en-US" smtClean="0"/>
              <a:t>2/6/24</a:t>
            </a:fld>
            <a:endParaRPr lang="en-US"/>
          </a:p>
        </p:txBody>
      </p:sp>
      <p:sp>
        <p:nvSpPr>
          <p:cNvPr id="5" name="Footer Placeholder 4">
            <a:extLst>
              <a:ext uri="{FF2B5EF4-FFF2-40B4-BE49-F238E27FC236}">
                <a16:creationId xmlns:a16="http://schemas.microsoft.com/office/drawing/2014/main" id="{0C62C32F-1940-F941-89B9-E6A8FE966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3FB87-E805-694F-B3D3-0A51B20BB865}"/>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177173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1C0B-E6AD-0241-921C-A6AAD683A0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380503-43AD-5340-BC27-A8DFA5986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FEECA-D340-AC42-9A01-166D3F588F66}"/>
              </a:ext>
            </a:extLst>
          </p:cNvPr>
          <p:cNvSpPr>
            <a:spLocks noGrp="1"/>
          </p:cNvSpPr>
          <p:nvPr>
            <p:ph type="dt" sz="half" idx="10"/>
          </p:nvPr>
        </p:nvSpPr>
        <p:spPr/>
        <p:txBody>
          <a:bodyPr/>
          <a:lstStyle/>
          <a:p>
            <a:fld id="{E255677A-658C-4CBE-BE6C-51B45D3692C8}" type="datetime1">
              <a:rPr lang="en-US" smtClean="0"/>
              <a:t>2/6/24</a:t>
            </a:fld>
            <a:endParaRPr lang="en-US"/>
          </a:p>
        </p:txBody>
      </p:sp>
      <p:sp>
        <p:nvSpPr>
          <p:cNvPr id="5" name="Footer Placeholder 4">
            <a:extLst>
              <a:ext uri="{FF2B5EF4-FFF2-40B4-BE49-F238E27FC236}">
                <a16:creationId xmlns:a16="http://schemas.microsoft.com/office/drawing/2014/main" id="{76195AE8-FCDE-D04C-9986-C4618C7D7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24DB8-4620-0748-8834-28EDA1A8C726}"/>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67479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41BDF-AD6C-0947-886B-E7FAD914A4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580C86-D2BA-CA49-B2D4-11C33B7F27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6A13D-EE3B-C047-8029-2B6AAE46A0C1}"/>
              </a:ext>
            </a:extLst>
          </p:cNvPr>
          <p:cNvSpPr>
            <a:spLocks noGrp="1"/>
          </p:cNvSpPr>
          <p:nvPr>
            <p:ph type="dt" sz="half" idx="10"/>
          </p:nvPr>
        </p:nvSpPr>
        <p:spPr/>
        <p:txBody>
          <a:bodyPr/>
          <a:lstStyle/>
          <a:p>
            <a:fld id="{CCDF0306-496C-47F8-81EE-B332FD49385C}" type="datetime1">
              <a:rPr lang="en-US" smtClean="0"/>
              <a:t>2/6/24</a:t>
            </a:fld>
            <a:endParaRPr lang="en-US"/>
          </a:p>
        </p:txBody>
      </p:sp>
      <p:sp>
        <p:nvSpPr>
          <p:cNvPr id="5" name="Footer Placeholder 4">
            <a:extLst>
              <a:ext uri="{FF2B5EF4-FFF2-40B4-BE49-F238E27FC236}">
                <a16:creationId xmlns:a16="http://schemas.microsoft.com/office/drawing/2014/main" id="{B2021D8F-8130-8746-BC1B-42022CEE5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C91DB-0CA6-2D4A-A2AB-B1060D86664C}"/>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97306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F096-6C0A-EA44-A156-35CFC34403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2FA78-773A-3E45-97D4-09A77AFDE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66870-F9F0-6448-8AAA-520859567249}"/>
              </a:ext>
            </a:extLst>
          </p:cNvPr>
          <p:cNvSpPr>
            <a:spLocks noGrp="1"/>
          </p:cNvSpPr>
          <p:nvPr>
            <p:ph type="dt" sz="half" idx="10"/>
          </p:nvPr>
        </p:nvSpPr>
        <p:spPr/>
        <p:txBody>
          <a:bodyPr/>
          <a:lstStyle/>
          <a:p>
            <a:fld id="{27C1A3EB-DC44-4703-A3E2-D5A3D2C7FC7A}" type="datetime1">
              <a:rPr lang="en-US" smtClean="0"/>
              <a:t>2/6/24</a:t>
            </a:fld>
            <a:endParaRPr lang="en-US"/>
          </a:p>
        </p:txBody>
      </p:sp>
      <p:sp>
        <p:nvSpPr>
          <p:cNvPr id="5" name="Footer Placeholder 4">
            <a:extLst>
              <a:ext uri="{FF2B5EF4-FFF2-40B4-BE49-F238E27FC236}">
                <a16:creationId xmlns:a16="http://schemas.microsoft.com/office/drawing/2014/main" id="{87C05CE7-FD17-CD4C-976E-0168A0BC2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1B8A0-2106-2C48-85F8-7B1A2F8447E3}"/>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331151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A37B-62B2-B844-AEA1-4D739F305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4E47B2-D660-5B4A-BB77-1503139ECF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07F7B1-18B1-5949-AACE-55330A153CCF}"/>
              </a:ext>
            </a:extLst>
          </p:cNvPr>
          <p:cNvSpPr>
            <a:spLocks noGrp="1"/>
          </p:cNvSpPr>
          <p:nvPr>
            <p:ph type="dt" sz="half" idx="10"/>
          </p:nvPr>
        </p:nvSpPr>
        <p:spPr/>
        <p:txBody>
          <a:bodyPr/>
          <a:lstStyle/>
          <a:p>
            <a:fld id="{307AAEF5-AFA5-403F-9116-D940E5726824}" type="datetime1">
              <a:rPr lang="en-US" smtClean="0"/>
              <a:t>2/6/24</a:t>
            </a:fld>
            <a:endParaRPr lang="en-US"/>
          </a:p>
        </p:txBody>
      </p:sp>
      <p:sp>
        <p:nvSpPr>
          <p:cNvPr id="5" name="Footer Placeholder 4">
            <a:extLst>
              <a:ext uri="{FF2B5EF4-FFF2-40B4-BE49-F238E27FC236}">
                <a16:creationId xmlns:a16="http://schemas.microsoft.com/office/drawing/2014/main" id="{3375A36C-8ED2-FA43-948F-51A72F8EE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F5023-E0C3-B74D-A635-693A334F6AF6}"/>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97611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C4DB-4140-8048-9FAA-5602EE79F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328AEF-261E-7642-9678-39AFEC9E4E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05DCC-DE5A-074F-A7BC-55F42807BB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1F1BC1-869E-1D4A-8B92-A15E6B62D1BC}"/>
              </a:ext>
            </a:extLst>
          </p:cNvPr>
          <p:cNvSpPr>
            <a:spLocks noGrp="1"/>
          </p:cNvSpPr>
          <p:nvPr>
            <p:ph type="dt" sz="half" idx="10"/>
          </p:nvPr>
        </p:nvSpPr>
        <p:spPr/>
        <p:txBody>
          <a:bodyPr/>
          <a:lstStyle/>
          <a:p>
            <a:fld id="{9512A6D0-68B6-49B4-98F4-206CCF1700B8}" type="datetime1">
              <a:rPr lang="en-US" smtClean="0"/>
              <a:t>2/6/24</a:t>
            </a:fld>
            <a:endParaRPr lang="en-US"/>
          </a:p>
        </p:txBody>
      </p:sp>
      <p:sp>
        <p:nvSpPr>
          <p:cNvPr id="6" name="Footer Placeholder 5">
            <a:extLst>
              <a:ext uri="{FF2B5EF4-FFF2-40B4-BE49-F238E27FC236}">
                <a16:creationId xmlns:a16="http://schemas.microsoft.com/office/drawing/2014/main" id="{BE86BC0F-B7EE-E74E-BB43-FD654013B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2464D-51E5-2841-A09B-73D0D3BAA0B0}"/>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297317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CB3C-70BA-2748-BB8E-2410243133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9C6A0-369A-CD4A-A1F3-37CD9111C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9BF36-336D-2540-B6F9-EAF97DF338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E77D7A-F4F3-084A-B9FA-346132B359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0FA98-9DCD-AA43-8C30-A13E86B984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69D063-A6A7-7D49-BA59-77EFFFD55EC0}"/>
              </a:ext>
            </a:extLst>
          </p:cNvPr>
          <p:cNvSpPr>
            <a:spLocks noGrp="1"/>
          </p:cNvSpPr>
          <p:nvPr>
            <p:ph type="dt" sz="half" idx="10"/>
          </p:nvPr>
        </p:nvSpPr>
        <p:spPr/>
        <p:txBody>
          <a:bodyPr/>
          <a:lstStyle/>
          <a:p>
            <a:fld id="{7C70C06D-B1B5-4B93-AC5C-0371162B990D}" type="datetime1">
              <a:rPr lang="en-US" smtClean="0"/>
              <a:t>2/6/24</a:t>
            </a:fld>
            <a:endParaRPr lang="en-US"/>
          </a:p>
        </p:txBody>
      </p:sp>
      <p:sp>
        <p:nvSpPr>
          <p:cNvPr id="8" name="Footer Placeholder 7">
            <a:extLst>
              <a:ext uri="{FF2B5EF4-FFF2-40B4-BE49-F238E27FC236}">
                <a16:creationId xmlns:a16="http://schemas.microsoft.com/office/drawing/2014/main" id="{1416D02F-734C-6C46-9EFC-780BAB862E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87D2F7-4FC8-6940-8CFA-7170085F466B}"/>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364208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9E3-C44A-6E4E-B4A1-FF5202211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348795-6F1B-8545-99FA-8F1B8BC86482}"/>
              </a:ext>
            </a:extLst>
          </p:cNvPr>
          <p:cNvSpPr>
            <a:spLocks noGrp="1"/>
          </p:cNvSpPr>
          <p:nvPr>
            <p:ph type="dt" sz="half" idx="10"/>
          </p:nvPr>
        </p:nvSpPr>
        <p:spPr/>
        <p:txBody>
          <a:bodyPr/>
          <a:lstStyle/>
          <a:p>
            <a:fld id="{6AF9D80A-7DE3-4CAF-80F5-AC2FD74A6566}" type="datetime1">
              <a:rPr lang="en-US" smtClean="0"/>
              <a:t>2/6/24</a:t>
            </a:fld>
            <a:endParaRPr lang="en-US"/>
          </a:p>
        </p:txBody>
      </p:sp>
      <p:sp>
        <p:nvSpPr>
          <p:cNvPr id="4" name="Footer Placeholder 3">
            <a:extLst>
              <a:ext uri="{FF2B5EF4-FFF2-40B4-BE49-F238E27FC236}">
                <a16:creationId xmlns:a16="http://schemas.microsoft.com/office/drawing/2014/main" id="{968DF82C-B37D-A842-B2D0-B4A8EA1E5A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CDD1D-2602-F64E-9422-A8AAE08AA137}"/>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80759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040FD-B38A-2249-8932-A1833CE3B92E}"/>
              </a:ext>
            </a:extLst>
          </p:cNvPr>
          <p:cNvSpPr>
            <a:spLocks noGrp="1"/>
          </p:cNvSpPr>
          <p:nvPr>
            <p:ph type="dt" sz="half" idx="10"/>
          </p:nvPr>
        </p:nvSpPr>
        <p:spPr/>
        <p:txBody>
          <a:bodyPr/>
          <a:lstStyle/>
          <a:p>
            <a:fld id="{E321344B-A21E-4E60-B843-278A100F764A}" type="datetime1">
              <a:rPr lang="en-US" smtClean="0"/>
              <a:t>2/6/24</a:t>
            </a:fld>
            <a:endParaRPr lang="en-US"/>
          </a:p>
        </p:txBody>
      </p:sp>
      <p:sp>
        <p:nvSpPr>
          <p:cNvPr id="3" name="Footer Placeholder 2">
            <a:extLst>
              <a:ext uri="{FF2B5EF4-FFF2-40B4-BE49-F238E27FC236}">
                <a16:creationId xmlns:a16="http://schemas.microsoft.com/office/drawing/2014/main" id="{2C1C4796-8C0C-EB44-9060-074CD63760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FD73C2-E676-7E48-824D-3DE403BD3F68}"/>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287634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0BC2-31FF-5747-9C45-03C6CAF72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2F5477-28F3-BC43-842C-30999A4C4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6B8C5-125C-804B-8A2F-3765B8497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5F911D-9EC3-984D-B0D3-DAED87539545}"/>
              </a:ext>
            </a:extLst>
          </p:cNvPr>
          <p:cNvSpPr>
            <a:spLocks noGrp="1"/>
          </p:cNvSpPr>
          <p:nvPr>
            <p:ph type="dt" sz="half" idx="10"/>
          </p:nvPr>
        </p:nvSpPr>
        <p:spPr/>
        <p:txBody>
          <a:bodyPr/>
          <a:lstStyle/>
          <a:p>
            <a:fld id="{B378C17E-93D6-4E49-BC4A-E1C0453F8140}" type="datetime1">
              <a:rPr lang="en-US" smtClean="0"/>
              <a:t>2/6/24</a:t>
            </a:fld>
            <a:endParaRPr lang="en-US"/>
          </a:p>
        </p:txBody>
      </p:sp>
      <p:sp>
        <p:nvSpPr>
          <p:cNvPr id="6" name="Footer Placeholder 5">
            <a:extLst>
              <a:ext uri="{FF2B5EF4-FFF2-40B4-BE49-F238E27FC236}">
                <a16:creationId xmlns:a16="http://schemas.microsoft.com/office/drawing/2014/main" id="{87FDA95F-5F06-7A44-B83A-4B9B173B58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A9E9A-71BD-1441-B5CC-7C06EA1F97E7}"/>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53900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EE80-06D4-5D42-943B-5A446857A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E135F7-195B-E340-9D95-6E9EF3687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7FF131-C499-0848-9F3E-B07465547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86367-0816-8543-8AB1-B03046470C02}"/>
              </a:ext>
            </a:extLst>
          </p:cNvPr>
          <p:cNvSpPr>
            <a:spLocks noGrp="1"/>
          </p:cNvSpPr>
          <p:nvPr>
            <p:ph type="dt" sz="half" idx="10"/>
          </p:nvPr>
        </p:nvSpPr>
        <p:spPr/>
        <p:txBody>
          <a:bodyPr/>
          <a:lstStyle/>
          <a:p>
            <a:fld id="{24F89301-17E4-457A-9C20-1134F94F39C7}" type="datetime1">
              <a:rPr lang="en-US" smtClean="0"/>
              <a:t>2/6/24</a:t>
            </a:fld>
            <a:endParaRPr lang="en-US"/>
          </a:p>
        </p:txBody>
      </p:sp>
      <p:sp>
        <p:nvSpPr>
          <p:cNvPr id="6" name="Footer Placeholder 5">
            <a:extLst>
              <a:ext uri="{FF2B5EF4-FFF2-40B4-BE49-F238E27FC236}">
                <a16:creationId xmlns:a16="http://schemas.microsoft.com/office/drawing/2014/main" id="{81F62D8A-E7CB-5B4E-AE95-C66ACA554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E9937-2910-B547-AC53-DF533991B243}"/>
              </a:ext>
            </a:extLst>
          </p:cNvPr>
          <p:cNvSpPr>
            <a:spLocks noGrp="1"/>
          </p:cNvSpPr>
          <p:nvPr>
            <p:ph type="sldNum" sz="quarter" idx="12"/>
          </p:nvPr>
        </p:nvSpPr>
        <p:spPr/>
        <p:txBody>
          <a:bodyPr/>
          <a:lstStyle/>
          <a:p>
            <a:fld id="{873FEAA1-DE30-0640-8272-03C19BC7CCF2}" type="slidenum">
              <a:rPr lang="en-US" smtClean="0"/>
              <a:t>‹#›</a:t>
            </a:fld>
            <a:endParaRPr lang="en-US"/>
          </a:p>
        </p:txBody>
      </p:sp>
    </p:spTree>
    <p:extLst>
      <p:ext uri="{BB962C8B-B14F-4D97-AF65-F5344CB8AC3E}">
        <p14:creationId xmlns:p14="http://schemas.microsoft.com/office/powerpoint/2010/main" val="247269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F11D7-E6E3-A147-91FF-7E905A393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A5C24-06B3-324A-88CE-D261EC5AD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606E9-B7BD-2044-BA70-AAE58C285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ADF62-E83C-4097-9F98-51502A8DEF9F}" type="datetime1">
              <a:rPr lang="en-US" smtClean="0"/>
              <a:t>2/6/24</a:t>
            </a:fld>
            <a:endParaRPr lang="en-US"/>
          </a:p>
        </p:txBody>
      </p:sp>
      <p:sp>
        <p:nvSpPr>
          <p:cNvPr id="5" name="Footer Placeholder 4">
            <a:extLst>
              <a:ext uri="{FF2B5EF4-FFF2-40B4-BE49-F238E27FC236}">
                <a16:creationId xmlns:a16="http://schemas.microsoft.com/office/drawing/2014/main" id="{197E3A1D-409B-7A4C-99DD-E2D119145C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09FF54-B353-A440-B7D4-13690B952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FEAA1-DE30-0640-8272-03C19BC7CCF2}" type="slidenum">
              <a:rPr lang="en-US" smtClean="0"/>
              <a:t>‹#›</a:t>
            </a:fld>
            <a:endParaRPr lang="en-US"/>
          </a:p>
        </p:txBody>
      </p:sp>
    </p:spTree>
    <p:extLst>
      <p:ext uri="{BB962C8B-B14F-4D97-AF65-F5344CB8AC3E}">
        <p14:creationId xmlns:p14="http://schemas.microsoft.com/office/powerpoint/2010/main" val="304707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chemeClr val="accent5">
                <a:lumMod val="60000"/>
                <a:lumOff val="40000"/>
              </a:schemeClr>
            </a:gs>
            <a:gs pos="71000">
              <a:schemeClr val="accent3">
                <a:lumMod val="40000"/>
                <a:lumOff val="6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54" y="168177"/>
            <a:ext cx="11794554" cy="6288893"/>
          </a:xfrm>
          <a:effectLst>
            <a:softEdge rad="1778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270">
            <a:off x="10236916" y="-239997"/>
            <a:ext cx="2166698" cy="2850920"/>
          </a:xfrm>
          <a:prstGeom prst="rect">
            <a:avLst/>
          </a:prstGeom>
        </p:spPr>
      </p:pic>
      <p:sp>
        <p:nvSpPr>
          <p:cNvPr id="8" name="Rectangle 7"/>
          <p:cNvSpPr/>
          <p:nvPr/>
        </p:nvSpPr>
        <p:spPr>
          <a:xfrm>
            <a:off x="6185530" y="2437534"/>
            <a:ext cx="5341898" cy="395691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bg1">
                  <a:lumMod val="95000"/>
                </a:schemeClr>
              </a:gs>
            </a:gsLst>
            <a:lin ang="5400000" scaled="1"/>
            <a:tileRect/>
          </a:gra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8A8A8"/>
              </a:solidFill>
            </a:endParaRPr>
          </a:p>
        </p:txBody>
      </p:sp>
      <p:sp>
        <p:nvSpPr>
          <p:cNvPr id="5" name="TextBox 4"/>
          <p:cNvSpPr txBox="1"/>
          <p:nvPr/>
        </p:nvSpPr>
        <p:spPr>
          <a:xfrm>
            <a:off x="5157661" y="2437534"/>
            <a:ext cx="7034339" cy="1754326"/>
          </a:xfrm>
          <a:prstGeom prst="rect">
            <a:avLst/>
          </a:prstGeom>
          <a:noFill/>
          <a:effectLst>
            <a:softEdge rad="139700"/>
          </a:effectLst>
        </p:spPr>
        <p:txBody>
          <a:bodyPr wrap="square" rtlCol="0">
            <a:spAutoFit/>
          </a:bodyPr>
          <a:lstStyle/>
          <a:p>
            <a:pPr algn="ctr"/>
            <a:r>
              <a:rPr lang="en-US" sz="5400" b="1" dirty="0">
                <a:solidFill>
                  <a:srgbClr val="7030A0"/>
                </a:solidFill>
                <a:effectLst>
                  <a:outerShdw blurRad="38100" dist="38100" dir="2700000" algn="tl">
                    <a:srgbClr val="000000">
                      <a:alpha val="43137"/>
                    </a:srgbClr>
                  </a:outerShdw>
                </a:effectLst>
                <a:latin typeface="+mj-lt"/>
              </a:rPr>
              <a:t>Intrahepatic Cholestasis of Pregnancy (ICP)</a:t>
            </a:r>
          </a:p>
        </p:txBody>
      </p:sp>
      <p:sp>
        <p:nvSpPr>
          <p:cNvPr id="7" name="TextBox 6"/>
          <p:cNvSpPr txBox="1"/>
          <p:nvPr/>
        </p:nvSpPr>
        <p:spPr>
          <a:xfrm>
            <a:off x="7033848" y="4101125"/>
            <a:ext cx="3490495" cy="523220"/>
          </a:xfrm>
          <a:prstGeom prst="rect">
            <a:avLst/>
          </a:prstGeom>
          <a:noFill/>
        </p:spPr>
        <p:txBody>
          <a:bodyPr wrap="square" rtlCol="0">
            <a:spAutoFit/>
          </a:bodyPr>
          <a:lstStyle/>
          <a:p>
            <a:r>
              <a:rPr lang="en-US" sz="2800" b="1" dirty="0">
                <a:solidFill>
                  <a:srgbClr val="002060"/>
                </a:solidFill>
                <a:latin typeface="Comic Sans MS" panose="030F0702030302020204" pitchFamily="66" charset="0"/>
              </a:rPr>
              <a:t>Dr. Z. </a:t>
            </a:r>
            <a:r>
              <a:rPr lang="en-US" sz="2800" b="1" dirty="0" err="1">
                <a:solidFill>
                  <a:srgbClr val="002060"/>
                </a:solidFill>
                <a:latin typeface="Comic Sans MS" panose="030F0702030302020204" pitchFamily="66" charset="0"/>
              </a:rPr>
              <a:t>Mohsenpour</a:t>
            </a:r>
            <a:endParaRPr lang="en-US" sz="2800" b="1" dirty="0">
              <a:solidFill>
                <a:srgbClr val="002060"/>
              </a:solidFill>
              <a:latin typeface="Comic Sans MS" panose="030F0702030302020204" pitchFamily="66" charset="0"/>
            </a:endParaRPr>
          </a:p>
        </p:txBody>
      </p:sp>
      <p:sp>
        <p:nvSpPr>
          <p:cNvPr id="9" name="Rectangle 8"/>
          <p:cNvSpPr/>
          <p:nvPr/>
        </p:nvSpPr>
        <p:spPr>
          <a:xfrm>
            <a:off x="7454492" y="4708381"/>
            <a:ext cx="2803973" cy="584775"/>
          </a:xfrm>
          <a:prstGeom prst="rect">
            <a:avLst/>
          </a:prstGeom>
        </p:spPr>
        <p:txBody>
          <a:bodyPr wrap="none">
            <a:spAutoFit/>
          </a:bodyPr>
          <a:lstStyle/>
          <a:p>
            <a:r>
              <a:rPr lang="en-US" sz="3200" b="1" dirty="0">
                <a:solidFill>
                  <a:srgbClr val="002060"/>
                </a:solidFill>
                <a:effectLst>
                  <a:outerShdw blurRad="38100" dist="38100" dir="2700000" algn="tl">
                    <a:srgbClr val="000000">
                      <a:alpha val="43137"/>
                    </a:srgbClr>
                  </a:outerShdw>
                </a:effectLst>
                <a:latin typeface="Bradley Hand ITC" panose="03070402050302030203" pitchFamily="66" charset="0"/>
              </a:rPr>
              <a:t>February 2024</a:t>
            </a:r>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tretch>
            <a:fillRect/>
          </a:stretch>
        </p:blipFill>
        <p:spPr>
          <a:xfrm>
            <a:off x="40549" y="5637698"/>
            <a:ext cx="1144624" cy="1220302"/>
          </a:xfrm>
          <a:prstGeom prst="rect">
            <a:avLst/>
          </a:prstGeom>
        </p:spPr>
      </p:pic>
    </p:spTree>
    <p:extLst>
      <p:ext uri="{BB962C8B-B14F-4D97-AF65-F5344CB8AC3E}">
        <p14:creationId xmlns:p14="http://schemas.microsoft.com/office/powerpoint/2010/main" val="343915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40A7-61CD-3A44-9832-65DC5F3FBE57}"/>
              </a:ext>
            </a:extLst>
          </p:cNvPr>
          <p:cNvSpPr>
            <a:spLocks noGrp="1"/>
          </p:cNvSpPr>
          <p:nvPr>
            <p:ph type="title"/>
          </p:nvPr>
        </p:nvSpPr>
        <p:spPr>
          <a:xfrm>
            <a:off x="838200" y="365125"/>
            <a:ext cx="11023600" cy="1325563"/>
          </a:xfrm>
        </p:spPr>
        <p:txBody>
          <a:bodyPr/>
          <a:lstStyle/>
          <a:p>
            <a:r>
              <a:rPr lang="en-US" b="1" dirty="0">
                <a:solidFill>
                  <a:srgbClr val="C00000"/>
                </a:solidFill>
                <a:latin typeface="Arial" panose="020B0604020202020204" pitchFamily="34" charset="0"/>
              </a:rPr>
              <a:t>Diagnosis</a:t>
            </a:r>
            <a:endParaRPr lang="en-US" dirty="0"/>
          </a:p>
        </p:txBody>
      </p:sp>
      <p:sp>
        <p:nvSpPr>
          <p:cNvPr id="4" name="Rectangle 3"/>
          <p:cNvSpPr/>
          <p:nvPr/>
        </p:nvSpPr>
        <p:spPr>
          <a:xfrm>
            <a:off x="838200" y="1853987"/>
            <a:ext cx="6653981" cy="4832092"/>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000000"/>
                </a:solidFill>
                <a:latin typeface="+mj-lt"/>
              </a:rPr>
              <a:t>ICP is not associated with abnormalities on imaging (biliary ducts are not dilated, hepatic parenchyma appears normal). </a:t>
            </a:r>
          </a:p>
          <a:p>
            <a:pPr marL="457200" indent="-457200" algn="just">
              <a:buFont typeface="Arial" panose="020B0604020202020204" pitchFamily="34" charset="0"/>
              <a:buChar char="•"/>
            </a:pPr>
            <a:r>
              <a:rPr lang="en-US" sz="2800" dirty="0">
                <a:latin typeface="+mj-lt"/>
              </a:rPr>
              <a:t>Cholestasis may occur in conjunction with other liver diseases,  ultrasound  should be </a:t>
            </a:r>
            <a:r>
              <a:rPr lang="en-US" sz="2800" i="1" dirty="0">
                <a:latin typeface="+mj-lt"/>
              </a:rPr>
              <a:t>performed to exclude </a:t>
            </a:r>
            <a:r>
              <a:rPr lang="en-US" sz="2800" i="1" dirty="0" err="1">
                <a:latin typeface="+mj-lt"/>
              </a:rPr>
              <a:t>cholelithiasis</a:t>
            </a:r>
            <a:r>
              <a:rPr lang="en-US" sz="2800" i="1" dirty="0">
                <a:latin typeface="+mj-lt"/>
              </a:rPr>
              <a:t>.</a:t>
            </a:r>
          </a:p>
          <a:p>
            <a:pPr lvl="1" indent="-457200" algn="just">
              <a:buFont typeface="Arial" panose="020B0604020202020204" pitchFamily="34" charset="0"/>
              <a:buChar char="•"/>
            </a:pPr>
            <a:r>
              <a:rPr lang="en-US" sz="2800" dirty="0">
                <a:solidFill>
                  <a:srgbClr val="000000"/>
                </a:solidFill>
                <a:latin typeface="+mj-lt"/>
              </a:rPr>
              <a:t>History, physical examination, and laboratory evaluation are performed to rule-in the diagnosis and rule-out other disorders in differential diagnosis.</a:t>
            </a:r>
          </a:p>
          <a:p>
            <a:pPr marL="457200" indent="-457200" algn="just">
              <a:buFont typeface="Arial" panose="020B0604020202020204" pitchFamily="34" charset="0"/>
              <a:buChar char="•"/>
            </a:pPr>
            <a:endParaRPr lang="en-US" sz="2800" i="1" dirty="0">
              <a:latin typeface="+mj-lt"/>
            </a:endParaRPr>
          </a:p>
        </p:txBody>
      </p:sp>
      <p:sp>
        <p:nvSpPr>
          <p:cNvPr id="5" name="Slide Number Placeholder 4"/>
          <p:cNvSpPr>
            <a:spLocks noGrp="1"/>
          </p:cNvSpPr>
          <p:nvPr>
            <p:ph type="sldNum" sz="quarter" idx="12"/>
          </p:nvPr>
        </p:nvSpPr>
        <p:spPr/>
        <p:txBody>
          <a:bodyPr/>
          <a:lstStyle/>
          <a:p>
            <a:fld id="{873FEAA1-DE30-0640-8272-03C19BC7CCF2}" type="slidenum">
              <a:rPr lang="en-US" sz="2000" b="1" smtClean="0">
                <a:solidFill>
                  <a:srgbClr val="C00000"/>
                </a:solidFill>
              </a:rPr>
              <a:t>10</a:t>
            </a:fld>
            <a:endParaRPr lang="en-US" sz="2000" b="1" dirty="0">
              <a:solidFill>
                <a:srgbClr val="C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4540"/>
          <a:stretch/>
        </p:blipFill>
        <p:spPr>
          <a:xfrm>
            <a:off x="7851278" y="2473413"/>
            <a:ext cx="4010521" cy="3122896"/>
          </a:xfrm>
          <a:prstGeom prst="rect">
            <a:avLst/>
          </a:prstGeom>
          <a:effectLst>
            <a:softEdge rad="152400"/>
          </a:effectLst>
        </p:spPr>
      </p:pic>
    </p:spTree>
    <p:extLst>
      <p:ext uri="{BB962C8B-B14F-4D97-AF65-F5344CB8AC3E}">
        <p14:creationId xmlns:p14="http://schemas.microsoft.com/office/powerpoint/2010/main" val="78434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611E-6ADC-2F49-BB5C-5021CADE3F34}"/>
              </a:ext>
            </a:extLst>
          </p:cNvPr>
          <p:cNvSpPr>
            <a:spLocks noGrp="1"/>
          </p:cNvSpPr>
          <p:nvPr>
            <p:ph type="title"/>
          </p:nvPr>
        </p:nvSpPr>
        <p:spPr>
          <a:xfrm>
            <a:off x="838199" y="365125"/>
            <a:ext cx="11020865" cy="1325563"/>
          </a:xfrm>
        </p:spPr>
        <p:txBody>
          <a:bodyPr>
            <a:normAutofit/>
          </a:bodyPr>
          <a:lstStyle/>
          <a:p>
            <a:r>
              <a:rPr lang="en-US" sz="4000" b="1" dirty="0">
                <a:solidFill>
                  <a:srgbClr val="C00000"/>
                </a:solidFill>
                <a:latin typeface="Arial" panose="020B0604020202020204" pitchFamily="34" charset="0"/>
              </a:rPr>
              <a:t>Clinical Points in Differential Diagnosis</a:t>
            </a:r>
            <a:endParaRPr lang="en-US" sz="4000" b="1" dirty="0">
              <a:solidFill>
                <a:srgbClr val="C00000"/>
              </a:solidFill>
            </a:endParaRPr>
          </a:p>
        </p:txBody>
      </p:sp>
      <p:sp>
        <p:nvSpPr>
          <p:cNvPr id="3" name="Content Placeholder 2">
            <a:extLst>
              <a:ext uri="{FF2B5EF4-FFF2-40B4-BE49-F238E27FC236}">
                <a16:creationId xmlns:a16="http://schemas.microsoft.com/office/drawing/2014/main" id="{903FB803-D9BB-0245-8026-EB59D117E93F}"/>
              </a:ext>
            </a:extLst>
          </p:cNvPr>
          <p:cNvSpPr>
            <a:spLocks noGrp="1"/>
          </p:cNvSpPr>
          <p:nvPr>
            <p:ph idx="1"/>
          </p:nvPr>
        </p:nvSpPr>
        <p:spPr/>
        <p:txBody>
          <a:bodyPr>
            <a:normAutofit/>
          </a:bodyPr>
          <a:lstStyle/>
          <a:p>
            <a:pPr algn="just"/>
            <a:r>
              <a:rPr lang="en-US" dirty="0">
                <a:effectLst/>
                <a:latin typeface="+mj-lt"/>
              </a:rPr>
              <a:t>The differential diagnosis of cholestasis in pregnancy categorizes into two groups, conditions causing pruritis and conditions, causing elevated liver function.</a:t>
            </a:r>
          </a:p>
          <a:p>
            <a:pPr algn="just"/>
            <a:r>
              <a:rPr lang="en-US" b="0" i="0" u="none" strike="noStrike" dirty="0">
                <a:solidFill>
                  <a:srgbClr val="000000"/>
                </a:solidFill>
                <a:effectLst/>
                <a:latin typeface="+mj-lt"/>
              </a:rPr>
              <a:t>Two key clinical points in differential diagnosis include:</a:t>
            </a:r>
          </a:p>
          <a:p>
            <a:pPr lvl="1" algn="just"/>
            <a:r>
              <a:rPr lang="en-US" b="0" i="0" u="none" strike="noStrike" dirty="0">
                <a:solidFill>
                  <a:srgbClr val="000000"/>
                </a:solidFill>
                <a:effectLst/>
                <a:latin typeface="+mj-lt"/>
              </a:rPr>
              <a:t>Pruritus, the cardinal feature of ICP, helps distinguish ICP from other types of pregnancy-related disorders characterized by elevated </a:t>
            </a:r>
            <a:r>
              <a:rPr lang="en-US" b="0" i="0" u="none" strike="noStrike" dirty="0" err="1">
                <a:solidFill>
                  <a:srgbClr val="000000"/>
                </a:solidFill>
                <a:effectLst/>
                <a:latin typeface="+mj-lt"/>
              </a:rPr>
              <a:t>aminotransferaselevels</a:t>
            </a:r>
            <a:r>
              <a:rPr lang="en-US" b="0" i="0" u="none" strike="noStrike" dirty="0">
                <a:solidFill>
                  <a:srgbClr val="000000"/>
                </a:solidFill>
                <a:effectLst/>
                <a:latin typeface="+mj-lt"/>
              </a:rPr>
              <a:t> (e.g., HELLP syndrome , acute fatty liver of pregnancy). </a:t>
            </a:r>
          </a:p>
          <a:p>
            <a:pPr lvl="1" algn="just"/>
            <a:r>
              <a:rPr lang="en-US" b="0" i="0" u="none" strike="noStrike" dirty="0">
                <a:solidFill>
                  <a:srgbClr val="000000"/>
                </a:solidFill>
                <a:effectLst/>
                <a:latin typeface="+mj-lt"/>
              </a:rPr>
              <a:t>The lack of primary skin lesions in ICP helps to differentiate it from most pregnancy-specific pruritic dermatoses and skin conditions unrelated to pregnancy. </a:t>
            </a:r>
          </a:p>
          <a:p>
            <a:endParaRPr lang="en-US" dirty="0"/>
          </a:p>
        </p:txBody>
      </p:sp>
      <p:sp>
        <p:nvSpPr>
          <p:cNvPr id="4" name="Slide Number Placeholder 3"/>
          <p:cNvSpPr>
            <a:spLocks noGrp="1"/>
          </p:cNvSpPr>
          <p:nvPr>
            <p:ph type="sldNum" sz="quarter" idx="12"/>
          </p:nvPr>
        </p:nvSpPr>
        <p:spPr/>
        <p:txBody>
          <a:bodyPr/>
          <a:lstStyle/>
          <a:p>
            <a:fld id="{873FEAA1-DE30-0640-8272-03C19BC7CCF2}" type="slidenum">
              <a:rPr lang="en-US" sz="2000" b="1" smtClean="0">
                <a:solidFill>
                  <a:srgbClr val="C00000"/>
                </a:solidFill>
              </a:rPr>
              <a:t>11</a:t>
            </a:fld>
            <a:endParaRPr lang="en-US" sz="2000" b="1" dirty="0">
              <a:solidFill>
                <a:srgbClr val="C00000"/>
              </a:solidFill>
            </a:endParaRPr>
          </a:p>
        </p:txBody>
      </p:sp>
      <p:pic>
        <p:nvPicPr>
          <p:cNvPr id="5" name="Picture 4">
            <a:extLst>
              <a:ext uri="{FF2B5EF4-FFF2-40B4-BE49-F238E27FC236}">
                <a16:creationId xmlns:a16="http://schemas.microsoft.com/office/drawing/2014/main" id="{D38466D8-559B-0840-9048-3CC0B7204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6706" y="5233105"/>
            <a:ext cx="1742835" cy="1742835"/>
          </a:xfrm>
          <a:prstGeom prst="rect">
            <a:avLst/>
          </a:prstGeom>
          <a:effectLst>
            <a:softEdge rad="215900"/>
          </a:effectLst>
        </p:spPr>
      </p:pic>
      <p:sp>
        <p:nvSpPr>
          <p:cNvPr id="6" name="TextBox 5">
            <a:extLst>
              <a:ext uri="{FF2B5EF4-FFF2-40B4-BE49-F238E27FC236}">
                <a16:creationId xmlns:a16="http://schemas.microsoft.com/office/drawing/2014/main" id="{8E5B19A1-AFF0-D347-850C-0C94BD9E577E}"/>
              </a:ext>
            </a:extLst>
          </p:cNvPr>
          <p:cNvSpPr txBox="1"/>
          <p:nvPr/>
        </p:nvSpPr>
        <p:spPr>
          <a:xfrm>
            <a:off x="10926097" y="6532950"/>
            <a:ext cx="1383891" cy="338554"/>
          </a:xfrm>
          <a:prstGeom prst="rect">
            <a:avLst/>
          </a:prstGeom>
          <a:noFill/>
        </p:spPr>
        <p:txBody>
          <a:bodyPr wrap="square" rtlCol="0">
            <a:spAutoFit/>
          </a:bodyPr>
          <a:lstStyle/>
          <a:p>
            <a:r>
              <a:rPr lang="en-US" sz="1600" b="1" dirty="0">
                <a:latin typeface="Bradley Hand ITC" panose="03070402050302030203" pitchFamily="66" charset="0"/>
              </a:rPr>
              <a:t>To next page</a:t>
            </a:r>
          </a:p>
        </p:txBody>
      </p:sp>
      <p:sp>
        <p:nvSpPr>
          <p:cNvPr id="7" name="Slide Number Placeholder 5">
            <a:extLst>
              <a:ext uri="{FF2B5EF4-FFF2-40B4-BE49-F238E27FC236}">
                <a16:creationId xmlns:a16="http://schemas.microsoft.com/office/drawing/2014/main" id="{40827684-BABF-004C-80C4-BB918448F20A}"/>
              </a:ext>
            </a:extLst>
          </p:cNvPr>
          <p:cNvSpPr txBox="1">
            <a:spLocks/>
          </p:cNvSpPr>
          <p:nvPr/>
        </p:nvSpPr>
        <p:spPr>
          <a:xfrm>
            <a:off x="7917426" y="64815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3FEAA1-DE30-0640-8272-03C19BC7CCF2}" type="slidenum">
              <a:rPr lang="en-US" sz="2000" b="1" smtClean="0">
                <a:solidFill>
                  <a:srgbClr val="C00000"/>
                </a:solidFill>
              </a:rPr>
              <a:pPr/>
              <a:t>11</a:t>
            </a:fld>
            <a:endParaRPr lang="en-US" sz="2000" b="1" dirty="0">
              <a:solidFill>
                <a:srgbClr val="C0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285104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4434-66F6-7B49-91A4-5D6F786CC696}"/>
              </a:ext>
            </a:extLst>
          </p:cNvPr>
          <p:cNvSpPr>
            <a:spLocks noGrp="1"/>
          </p:cNvSpPr>
          <p:nvPr>
            <p:ph type="title"/>
          </p:nvPr>
        </p:nvSpPr>
        <p:spPr/>
        <p:txBody>
          <a:bodyPr/>
          <a:lstStyle/>
          <a:p>
            <a:r>
              <a:rPr lang="en-US" b="1" dirty="0">
                <a:solidFill>
                  <a:srgbClr val="C00000"/>
                </a:solidFill>
                <a:latin typeface="Arial" panose="020B0604020202020204" pitchFamily="34" charset="0"/>
              </a:rPr>
              <a:t>Differential Diagnosis</a:t>
            </a:r>
            <a:endParaRPr lang="en-US" dirty="0"/>
          </a:p>
        </p:txBody>
      </p:sp>
      <p:sp>
        <p:nvSpPr>
          <p:cNvPr id="3" name="Content Placeholder 2">
            <a:extLst>
              <a:ext uri="{FF2B5EF4-FFF2-40B4-BE49-F238E27FC236}">
                <a16:creationId xmlns:a16="http://schemas.microsoft.com/office/drawing/2014/main" id="{E4667946-CFB5-6542-AA33-5394BDF2BA80}"/>
              </a:ext>
            </a:extLst>
          </p:cNvPr>
          <p:cNvSpPr>
            <a:spLocks noGrp="1"/>
          </p:cNvSpPr>
          <p:nvPr>
            <p:ph idx="1"/>
          </p:nvPr>
        </p:nvSpPr>
        <p:spPr>
          <a:xfrm>
            <a:off x="838200" y="1825625"/>
            <a:ext cx="10515600" cy="4895850"/>
          </a:xfrm>
        </p:spPr>
        <p:txBody>
          <a:bodyPr>
            <a:normAutofit fontScale="85000" lnSpcReduction="20000"/>
          </a:bodyPr>
          <a:lstStyle/>
          <a:p>
            <a:pPr algn="l"/>
            <a:r>
              <a:rPr lang="en-US" sz="3800" b="1" i="0" u="none" strike="noStrike" dirty="0">
                <a:solidFill>
                  <a:srgbClr val="FF0000"/>
                </a:solidFill>
                <a:effectLst/>
                <a:latin typeface="+mj-lt"/>
              </a:rPr>
              <a:t>Conditions Causing Pruritis</a:t>
            </a:r>
            <a:endParaRPr lang="en-US" sz="3800" b="0" i="0" u="none" strike="noStrike" dirty="0">
              <a:solidFill>
                <a:srgbClr val="FF0000"/>
              </a:solidFill>
              <a:effectLst/>
              <a:latin typeface="+mj-lt"/>
            </a:endParaRPr>
          </a:p>
          <a:p>
            <a:pPr lvl="1"/>
            <a:r>
              <a:rPr lang="en-US" sz="3300" b="0" i="0" u="none" strike="noStrike" dirty="0">
                <a:solidFill>
                  <a:srgbClr val="000000"/>
                </a:solidFill>
                <a:effectLst/>
                <a:latin typeface="+mj-lt"/>
              </a:rPr>
              <a:t>Pemphigoid </a:t>
            </a:r>
            <a:r>
              <a:rPr lang="en-US" sz="3300" b="0" i="0" u="none" strike="noStrike" dirty="0" err="1">
                <a:solidFill>
                  <a:srgbClr val="000000"/>
                </a:solidFill>
                <a:effectLst/>
                <a:latin typeface="+mj-lt"/>
              </a:rPr>
              <a:t>gestationis</a:t>
            </a:r>
            <a:endParaRPr lang="en-US" sz="3300" b="0" i="0" u="none" strike="noStrike" dirty="0">
              <a:solidFill>
                <a:srgbClr val="000000"/>
              </a:solidFill>
              <a:effectLst/>
              <a:latin typeface="+mj-lt"/>
            </a:endParaRPr>
          </a:p>
          <a:p>
            <a:pPr lvl="1"/>
            <a:r>
              <a:rPr lang="en-US" sz="3300" b="0" i="0" u="none" strike="noStrike" dirty="0">
                <a:solidFill>
                  <a:srgbClr val="000000"/>
                </a:solidFill>
                <a:effectLst/>
                <a:latin typeface="+mj-lt"/>
              </a:rPr>
              <a:t>Pruritis gravidarum</a:t>
            </a:r>
          </a:p>
          <a:p>
            <a:pPr lvl="1"/>
            <a:r>
              <a:rPr lang="en-US" sz="3300" b="0" i="0" u="none" strike="noStrike" dirty="0">
                <a:solidFill>
                  <a:srgbClr val="000000"/>
                </a:solidFill>
                <a:effectLst/>
                <a:latin typeface="+mj-lt"/>
              </a:rPr>
              <a:t>Prurigo in pregnancy</a:t>
            </a:r>
          </a:p>
          <a:p>
            <a:pPr lvl="1"/>
            <a:r>
              <a:rPr lang="en-US" sz="3300" b="0" i="0" u="none" strike="noStrike" dirty="0">
                <a:solidFill>
                  <a:srgbClr val="000000"/>
                </a:solidFill>
                <a:effectLst/>
                <a:latin typeface="+mj-lt"/>
              </a:rPr>
              <a:t>Atopic dermatitis</a:t>
            </a:r>
          </a:p>
          <a:p>
            <a:pPr lvl="1"/>
            <a:r>
              <a:rPr lang="en-US" sz="3300" b="0" i="0" u="none" strike="noStrike" dirty="0">
                <a:solidFill>
                  <a:srgbClr val="000000"/>
                </a:solidFill>
                <a:effectLst/>
                <a:latin typeface="+mj-lt"/>
              </a:rPr>
              <a:t>Allergic reactions</a:t>
            </a:r>
          </a:p>
          <a:p>
            <a:pPr algn="l"/>
            <a:r>
              <a:rPr lang="en-US" sz="3800" b="1" i="0" u="none" strike="noStrike" dirty="0">
                <a:solidFill>
                  <a:srgbClr val="FF0000"/>
                </a:solidFill>
                <a:effectLst/>
                <a:latin typeface="+mj-lt"/>
              </a:rPr>
              <a:t>Conditions Causing Impaired Liver Function</a:t>
            </a:r>
            <a:endParaRPr lang="en-US" sz="3800" b="0" i="0" u="none" strike="noStrike" dirty="0">
              <a:solidFill>
                <a:srgbClr val="FF0000"/>
              </a:solidFill>
              <a:effectLst/>
              <a:latin typeface="+mj-lt"/>
            </a:endParaRPr>
          </a:p>
          <a:p>
            <a:pPr lvl="1"/>
            <a:r>
              <a:rPr lang="en-US" sz="3300" b="0" i="0" u="none" strike="noStrike" dirty="0">
                <a:solidFill>
                  <a:srgbClr val="000000"/>
                </a:solidFill>
                <a:effectLst/>
                <a:latin typeface="+mj-lt"/>
              </a:rPr>
              <a:t>HELLP syndrome </a:t>
            </a:r>
          </a:p>
          <a:p>
            <a:pPr lvl="1"/>
            <a:r>
              <a:rPr lang="en-US" sz="3300" b="0" i="0" u="none" strike="noStrike" dirty="0">
                <a:solidFill>
                  <a:srgbClr val="000000"/>
                </a:solidFill>
                <a:effectLst/>
                <a:latin typeface="+mj-lt"/>
              </a:rPr>
              <a:t>Acute fatty liver of pregnancy</a:t>
            </a:r>
          </a:p>
          <a:p>
            <a:pPr lvl="1"/>
            <a:r>
              <a:rPr lang="en-US" sz="3300" b="0" i="0" u="none" strike="noStrike" dirty="0">
                <a:solidFill>
                  <a:srgbClr val="000000"/>
                </a:solidFill>
                <a:effectLst/>
                <a:latin typeface="+mj-lt"/>
              </a:rPr>
              <a:t>Viral hepatitis</a:t>
            </a:r>
          </a:p>
          <a:p>
            <a:pPr lvl="1"/>
            <a:r>
              <a:rPr lang="en-US" sz="3300" b="0" i="0" u="none" strike="noStrike" dirty="0">
                <a:solidFill>
                  <a:srgbClr val="000000"/>
                </a:solidFill>
                <a:effectLst/>
                <a:latin typeface="+mj-lt"/>
              </a:rPr>
              <a:t>Primary biliary cirrhosis</a:t>
            </a:r>
          </a:p>
          <a:p>
            <a:pPr lvl="1"/>
            <a:r>
              <a:rPr lang="en-US" sz="3300" b="0" i="0" u="none" strike="noStrike" dirty="0">
                <a:solidFill>
                  <a:srgbClr val="000000"/>
                </a:solidFill>
                <a:effectLst/>
                <a:latin typeface="+mj-lt"/>
              </a:rPr>
              <a:t>Drug-induced liver damage</a:t>
            </a:r>
          </a:p>
          <a:p>
            <a:endParaRPr lang="en-US" dirty="0"/>
          </a:p>
        </p:txBody>
      </p:sp>
      <p:sp>
        <p:nvSpPr>
          <p:cNvPr id="4" name="Slide Number Placeholder 3">
            <a:extLst>
              <a:ext uri="{FF2B5EF4-FFF2-40B4-BE49-F238E27FC236}">
                <a16:creationId xmlns:a16="http://schemas.microsoft.com/office/drawing/2014/main" id="{8AAB02B3-DCBF-F348-BCF7-D7FBFE86CDB7}"/>
              </a:ext>
            </a:extLst>
          </p:cNvPr>
          <p:cNvSpPr>
            <a:spLocks noGrp="1"/>
          </p:cNvSpPr>
          <p:nvPr>
            <p:ph type="sldNum" sz="quarter" idx="12"/>
          </p:nvPr>
        </p:nvSpPr>
        <p:spPr/>
        <p:txBody>
          <a:bodyPr/>
          <a:lstStyle/>
          <a:p>
            <a:fld id="{873FEAA1-DE30-0640-8272-03C19BC7CCF2}" type="slidenum">
              <a:rPr lang="en-US" sz="2000" b="1" smtClean="0">
                <a:solidFill>
                  <a:srgbClr val="C00000"/>
                </a:solidFill>
              </a:rPr>
              <a:t>12</a:t>
            </a:fld>
            <a:endParaRPr lang="en-US" b="1" dirty="0">
              <a:solidFill>
                <a:srgbClr val="C00000"/>
              </a:solidFill>
            </a:endParaRPr>
          </a:p>
        </p:txBody>
      </p:sp>
      <p:pic>
        <p:nvPicPr>
          <p:cNvPr id="6" name="Picture 5"/>
          <p:cNvPicPr>
            <a:picLocks noChangeAspect="1"/>
          </p:cNvPicPr>
          <p:nvPr/>
        </p:nvPicPr>
        <p:blipFill>
          <a:blip r:embed="rId2"/>
          <a:stretch>
            <a:fillRect/>
          </a:stretch>
        </p:blipFill>
        <p:spPr>
          <a:xfrm>
            <a:off x="8331685" y="3998334"/>
            <a:ext cx="3122487" cy="2358016"/>
          </a:xfrm>
          <a:prstGeom prst="rect">
            <a:avLst/>
          </a:prstGeom>
          <a:effectLst>
            <a:softEdge rad="127000"/>
          </a:effectLst>
        </p:spPr>
      </p:pic>
      <p:sp>
        <p:nvSpPr>
          <p:cNvPr id="7" name="Rectangle 6"/>
          <p:cNvSpPr/>
          <p:nvPr/>
        </p:nvSpPr>
        <p:spPr>
          <a:xfrm>
            <a:off x="8464420" y="5987018"/>
            <a:ext cx="867545" cy="369332"/>
          </a:xfrm>
          <a:prstGeom prst="rect">
            <a:avLst/>
          </a:prstGeom>
        </p:spPr>
        <p:txBody>
          <a:bodyPr wrap="none">
            <a:spAutoFit/>
          </a:bodyPr>
          <a:lstStyle/>
          <a:p>
            <a:r>
              <a:rPr lang="en-US" dirty="0" err="1">
                <a:solidFill>
                  <a:srgbClr val="000000"/>
                </a:solidFill>
              </a:rPr>
              <a:t>Prurigo</a:t>
            </a:r>
            <a:endParaRPr lang="en-US" dirty="0"/>
          </a:p>
        </p:txBody>
      </p:sp>
      <p:pic>
        <p:nvPicPr>
          <p:cNvPr id="8" name="Picture 7"/>
          <p:cNvPicPr>
            <a:picLocks noChangeAspect="1"/>
          </p:cNvPicPr>
          <p:nvPr/>
        </p:nvPicPr>
        <p:blipFill>
          <a:blip r:embed="rId3"/>
          <a:stretch>
            <a:fillRect/>
          </a:stretch>
        </p:blipFill>
        <p:spPr>
          <a:xfrm>
            <a:off x="8329227" y="1690688"/>
            <a:ext cx="3024573" cy="2277509"/>
          </a:xfrm>
          <a:prstGeom prst="rect">
            <a:avLst/>
          </a:prstGeom>
          <a:effectLst>
            <a:softEdge rad="139700"/>
          </a:effectLst>
        </p:spPr>
      </p:pic>
      <p:sp>
        <p:nvSpPr>
          <p:cNvPr id="9" name="Rectangle 8"/>
          <p:cNvSpPr/>
          <p:nvPr/>
        </p:nvSpPr>
        <p:spPr>
          <a:xfrm>
            <a:off x="7954833" y="3479317"/>
            <a:ext cx="3065519" cy="400110"/>
          </a:xfrm>
          <a:prstGeom prst="rect">
            <a:avLst/>
          </a:prstGeom>
        </p:spPr>
        <p:txBody>
          <a:bodyPr wrap="none">
            <a:spAutoFit/>
          </a:bodyPr>
          <a:lstStyle/>
          <a:p>
            <a:pPr lvl="1"/>
            <a:r>
              <a:rPr lang="en-US" sz="2000" dirty="0">
                <a:solidFill>
                  <a:srgbClr val="FFFF00"/>
                </a:solidFill>
              </a:rPr>
              <a:t>Pemphigoid </a:t>
            </a:r>
            <a:r>
              <a:rPr lang="en-US" sz="2000" dirty="0" err="1">
                <a:solidFill>
                  <a:srgbClr val="FFFF00"/>
                </a:solidFill>
              </a:rPr>
              <a:t>gestationis</a:t>
            </a:r>
            <a:endParaRPr lang="en-US" sz="2000" dirty="0">
              <a:solidFill>
                <a:srgbClr val="FFFF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253057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4544-0EAE-FD4C-BFC1-E5D81804BD21}"/>
              </a:ext>
            </a:extLst>
          </p:cNvPr>
          <p:cNvSpPr>
            <a:spLocks noGrp="1"/>
          </p:cNvSpPr>
          <p:nvPr>
            <p:ph type="title"/>
          </p:nvPr>
        </p:nvSpPr>
        <p:spPr>
          <a:xfrm>
            <a:off x="838200" y="162839"/>
            <a:ext cx="10515600" cy="789661"/>
          </a:xfrm>
        </p:spPr>
        <p:txBody>
          <a:bodyPr>
            <a:normAutofit fontScale="90000"/>
          </a:bodyPr>
          <a:lstStyle/>
          <a:p>
            <a:pPr algn="l"/>
            <a:br>
              <a:rPr lang="en-US" b="0" i="1" u="none" strike="noStrike" dirty="0">
                <a:solidFill>
                  <a:srgbClr val="FF0000"/>
                </a:solidFill>
                <a:effectLst/>
                <a:latin typeface="Arial" panose="020B0604020202020204" pitchFamily="34" charset="0"/>
              </a:rPr>
            </a:br>
            <a:r>
              <a:rPr lang="en-US" b="1" i="0" u="none" strike="noStrike" dirty="0">
                <a:solidFill>
                  <a:srgbClr val="C00000"/>
                </a:solidFill>
                <a:effectLst/>
                <a:latin typeface="Arial" panose="020B0604020202020204" pitchFamily="34" charset="0"/>
              </a:rPr>
              <a:t>Fetal Effect</a:t>
            </a:r>
            <a:br>
              <a:rPr lang="en-US" i="1" dirty="0">
                <a:solidFill>
                  <a:srgbClr val="FF0000"/>
                </a:solidFill>
              </a:rPr>
            </a:br>
            <a:endParaRPr lang="en-US" i="1" dirty="0">
              <a:solidFill>
                <a:srgbClr val="FF0000"/>
              </a:solidFill>
            </a:endParaRPr>
          </a:p>
        </p:txBody>
      </p:sp>
      <p:sp>
        <p:nvSpPr>
          <p:cNvPr id="3" name="Content Placeholder 2">
            <a:extLst>
              <a:ext uri="{FF2B5EF4-FFF2-40B4-BE49-F238E27FC236}">
                <a16:creationId xmlns:a16="http://schemas.microsoft.com/office/drawing/2014/main" id="{DDBE32AB-84EA-804F-B7ED-AD0A2433412F}"/>
              </a:ext>
            </a:extLst>
          </p:cNvPr>
          <p:cNvSpPr>
            <a:spLocks noGrp="1"/>
          </p:cNvSpPr>
          <p:nvPr>
            <p:ph idx="1"/>
          </p:nvPr>
        </p:nvSpPr>
        <p:spPr>
          <a:xfrm>
            <a:off x="838200" y="787400"/>
            <a:ext cx="7538884" cy="4849311"/>
          </a:xfrm>
        </p:spPr>
        <p:txBody>
          <a:bodyPr>
            <a:noAutofit/>
          </a:bodyPr>
          <a:lstStyle/>
          <a:p>
            <a:r>
              <a:rPr lang="en-US" sz="2600" b="0" i="0" u="none" strike="noStrike" dirty="0">
                <a:solidFill>
                  <a:srgbClr val="000000"/>
                </a:solidFill>
                <a:effectLst/>
                <a:latin typeface="+mj-lt"/>
              </a:rPr>
              <a:t>Maternal bile acids cross the placenta.  Accumulation of bile acids in the fetus and amniotic fluid and carries significant risk for the fetus . </a:t>
            </a:r>
          </a:p>
          <a:p>
            <a:r>
              <a:rPr lang="en-US" sz="2600" b="0" i="0" u="none" strike="noStrike" dirty="0">
                <a:solidFill>
                  <a:schemeClr val="accent1"/>
                </a:solidFill>
                <a:effectLst/>
                <a:latin typeface="+mj-lt"/>
              </a:rPr>
              <a:t>The main complications are increased risks for :</a:t>
            </a:r>
          </a:p>
          <a:p>
            <a:pPr lvl="1"/>
            <a:r>
              <a:rPr lang="en-US" sz="2600" b="0" i="0" u="none" strike="noStrike" dirty="0">
                <a:solidFill>
                  <a:srgbClr val="7030A0"/>
                </a:solidFill>
                <a:effectLst/>
                <a:latin typeface="+mj-lt"/>
              </a:rPr>
              <a:t>Sudden IUFD </a:t>
            </a:r>
            <a:r>
              <a:rPr lang="en-US" sz="2600" b="0" i="0" u="none" strike="noStrike" dirty="0">
                <a:solidFill>
                  <a:srgbClr val="000000"/>
                </a:solidFill>
                <a:effectLst/>
                <a:latin typeface="+mj-lt"/>
              </a:rPr>
              <a:t>:</a:t>
            </a:r>
          </a:p>
          <a:p>
            <a:pPr lvl="2"/>
            <a:r>
              <a:rPr lang="en-US" sz="2600" b="0" i="0" u="none" strike="noStrike" dirty="0">
                <a:solidFill>
                  <a:srgbClr val="000000"/>
                </a:solidFill>
                <a:effectLst/>
                <a:latin typeface="+mj-lt"/>
              </a:rPr>
              <a:t>The risk of stillbirth also increased with increasing gestational age,</a:t>
            </a:r>
            <a:r>
              <a:rPr lang="en-US" sz="2600" dirty="0">
                <a:latin typeface="+mj-lt"/>
              </a:rPr>
              <a:t> particularly beyond </a:t>
            </a:r>
            <a:r>
              <a:rPr lang="en-US" sz="2600" dirty="0">
                <a:solidFill>
                  <a:srgbClr val="C00000"/>
                </a:solidFill>
                <a:latin typeface="+mj-lt"/>
              </a:rPr>
              <a:t>34 to 36 weeks</a:t>
            </a:r>
            <a:r>
              <a:rPr lang="en-US" sz="2600" dirty="0">
                <a:latin typeface="+mj-lt"/>
              </a:rPr>
              <a:t>.</a:t>
            </a:r>
            <a:endParaRPr lang="en-US" sz="2600" b="0" i="0" u="none" strike="noStrike" dirty="0">
              <a:solidFill>
                <a:srgbClr val="000000"/>
              </a:solidFill>
              <a:effectLst/>
              <a:latin typeface="+mj-lt"/>
            </a:endParaRPr>
          </a:p>
          <a:p>
            <a:pPr lvl="2"/>
            <a:r>
              <a:rPr lang="en-US" sz="2600" b="0" i="0" u="none" strike="noStrike" dirty="0">
                <a:solidFill>
                  <a:srgbClr val="000000"/>
                </a:solidFill>
                <a:effectLst/>
                <a:latin typeface="+mj-lt"/>
              </a:rPr>
              <a:t>Highest </a:t>
            </a:r>
            <a:r>
              <a:rPr lang="en-US" sz="2600" i="0" u="none" strike="noStrike" dirty="0">
                <a:solidFill>
                  <a:srgbClr val="000000"/>
                </a:solidFill>
                <a:effectLst/>
                <a:latin typeface="+mj-lt"/>
              </a:rPr>
              <a:t>when </a:t>
            </a:r>
            <a:r>
              <a:rPr lang="en-US" sz="2600" i="0" u="none" strike="noStrike" dirty="0">
                <a:solidFill>
                  <a:srgbClr val="FF0000"/>
                </a:solidFill>
                <a:effectLst/>
                <a:latin typeface="+mj-lt"/>
              </a:rPr>
              <a:t>T</a:t>
            </a:r>
            <a:r>
              <a:rPr lang="en-US" sz="2600" b="0" i="0" u="none" strike="noStrike" dirty="0">
                <a:solidFill>
                  <a:srgbClr val="FF0000"/>
                </a:solidFill>
                <a:effectLst/>
                <a:latin typeface="+mj-lt"/>
              </a:rPr>
              <a:t>BA ≥100 </a:t>
            </a:r>
            <a:r>
              <a:rPr lang="el-GR" sz="2400" dirty="0">
                <a:solidFill>
                  <a:srgbClr val="FF0000"/>
                </a:solidFill>
                <a:latin typeface="+mj-lt"/>
              </a:rPr>
              <a:t>μ</a:t>
            </a:r>
            <a:r>
              <a:rPr lang="en-US" sz="2400" dirty="0">
                <a:solidFill>
                  <a:srgbClr val="FF0000"/>
                </a:solidFill>
                <a:latin typeface="+mj-lt"/>
              </a:rPr>
              <a:t>mol/L </a:t>
            </a:r>
            <a:endParaRPr lang="en-US" sz="2400" b="0" i="0" u="none" strike="noStrike" dirty="0">
              <a:solidFill>
                <a:srgbClr val="FF0000"/>
              </a:solidFill>
              <a:effectLst/>
              <a:latin typeface="+mj-lt"/>
            </a:endParaRPr>
          </a:p>
          <a:p>
            <a:pPr lvl="2"/>
            <a:r>
              <a:rPr lang="en-US" sz="2600" dirty="0">
                <a:effectLst/>
                <a:latin typeface="+mj-lt"/>
              </a:rPr>
              <a:t>Most stillborn infants are of appropriate weight and have no evidence of uteroplacental insufficiency.</a:t>
            </a:r>
            <a:r>
              <a:rPr lang="en-US" sz="2600" dirty="0">
                <a:solidFill>
                  <a:srgbClr val="007FAA"/>
                </a:solidFill>
                <a:effectLst/>
                <a:latin typeface="+mj-lt"/>
              </a:rPr>
              <a:t> </a:t>
            </a:r>
            <a:r>
              <a:rPr lang="en-US" sz="2600" b="0" i="0" u="none" strike="noStrike" dirty="0">
                <a:solidFill>
                  <a:srgbClr val="000000"/>
                </a:solidFill>
                <a:effectLst/>
                <a:latin typeface="+mj-lt"/>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6734" y="4952734"/>
            <a:ext cx="1905266" cy="1905266"/>
          </a:xfrm>
          <a:prstGeom prst="rect">
            <a:avLst/>
          </a:prstGeom>
          <a:effectLst>
            <a:softEdge rad="228600"/>
          </a:effectLst>
        </p:spPr>
      </p:pic>
      <p:sp>
        <p:nvSpPr>
          <p:cNvPr id="7" name="TextBox 6"/>
          <p:cNvSpPr txBox="1"/>
          <p:nvPr/>
        </p:nvSpPr>
        <p:spPr>
          <a:xfrm>
            <a:off x="11002230" y="6518861"/>
            <a:ext cx="1383891" cy="338554"/>
          </a:xfrm>
          <a:prstGeom prst="rect">
            <a:avLst/>
          </a:prstGeom>
          <a:noFill/>
        </p:spPr>
        <p:txBody>
          <a:bodyPr wrap="square" rtlCol="0">
            <a:spAutoFit/>
          </a:bodyPr>
          <a:lstStyle/>
          <a:p>
            <a:r>
              <a:rPr lang="en-US" sz="1600" b="1" dirty="0">
                <a:latin typeface="Bradley Hand ITC" panose="03070402050302030203" pitchFamily="66" charset="0"/>
              </a:rPr>
              <a:t>To next page</a:t>
            </a:r>
          </a:p>
        </p:txBody>
      </p:sp>
      <p:sp>
        <p:nvSpPr>
          <p:cNvPr id="8" name="Slide Number Placeholder 7"/>
          <p:cNvSpPr>
            <a:spLocks noGrp="1"/>
          </p:cNvSpPr>
          <p:nvPr>
            <p:ph type="sldNum" sz="quarter" idx="12"/>
          </p:nvPr>
        </p:nvSpPr>
        <p:spPr>
          <a:xfrm>
            <a:off x="7599440" y="6393081"/>
            <a:ext cx="2743200" cy="365125"/>
          </a:xfrm>
        </p:spPr>
        <p:txBody>
          <a:bodyPr/>
          <a:lstStyle/>
          <a:p>
            <a:fld id="{873FEAA1-DE30-0640-8272-03C19BC7CCF2}" type="slidenum">
              <a:rPr lang="en-US" sz="2000" b="1" smtClean="0">
                <a:solidFill>
                  <a:srgbClr val="C00000"/>
                </a:solidFill>
              </a:rPr>
              <a:t>13</a:t>
            </a:fld>
            <a:endParaRPr lang="en-US" sz="2000" b="1" dirty="0">
              <a:solidFill>
                <a:srgbClr val="C00000"/>
              </a:solidFill>
            </a:endParaRPr>
          </a:p>
        </p:txBody>
      </p:sp>
      <p:pic>
        <p:nvPicPr>
          <p:cNvPr id="5" name="Picture 4"/>
          <p:cNvPicPr>
            <a:picLocks noChangeAspect="1"/>
          </p:cNvPicPr>
          <p:nvPr/>
        </p:nvPicPr>
        <p:blipFill>
          <a:blip r:embed="rId3"/>
          <a:stretch>
            <a:fillRect/>
          </a:stretch>
        </p:blipFill>
        <p:spPr>
          <a:xfrm>
            <a:off x="9056444" y="1384825"/>
            <a:ext cx="2460579" cy="3819561"/>
          </a:xfrm>
          <a:prstGeom prst="rect">
            <a:avLst/>
          </a:prstGeom>
          <a:effectLst>
            <a:softEdge rad="1143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322020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624F-8184-A54B-87BA-E47DAF2AD273}"/>
              </a:ext>
            </a:extLst>
          </p:cNvPr>
          <p:cNvSpPr>
            <a:spLocks noGrp="1"/>
          </p:cNvSpPr>
          <p:nvPr>
            <p:ph type="title"/>
          </p:nvPr>
        </p:nvSpPr>
        <p:spPr>
          <a:xfrm>
            <a:off x="838200" y="619125"/>
            <a:ext cx="10515600" cy="1108075"/>
          </a:xfrm>
        </p:spPr>
        <p:txBody>
          <a:bodyPr>
            <a:normAutofit/>
          </a:bodyPr>
          <a:lstStyle/>
          <a:p>
            <a:r>
              <a:rPr lang="en-US" sz="3200" b="1" i="1" u="none" strike="noStrike" dirty="0">
                <a:solidFill>
                  <a:srgbClr val="C00000"/>
                </a:solidFill>
                <a:effectLst/>
                <a:latin typeface="Arial" panose="020B0604020202020204" pitchFamily="34" charset="0"/>
              </a:rPr>
              <a:t>Pathophysiology of Adverse Pregnancy Outcome</a:t>
            </a:r>
            <a:r>
              <a:rPr lang="en-US" sz="3200" b="0" i="1" u="none" strike="noStrike" dirty="0">
                <a:solidFill>
                  <a:srgbClr val="C00000"/>
                </a:solidFill>
                <a:effectLst/>
                <a:latin typeface="Arial" panose="020B0604020202020204" pitchFamily="34" charset="0"/>
              </a:rPr>
              <a:t> </a:t>
            </a:r>
            <a:endParaRPr lang="en-US" sz="3200" i="1" dirty="0">
              <a:solidFill>
                <a:srgbClr val="C00000"/>
              </a:solidFill>
            </a:endParaRPr>
          </a:p>
        </p:txBody>
      </p:sp>
      <p:sp>
        <p:nvSpPr>
          <p:cNvPr id="3" name="Content Placeholder 2">
            <a:extLst>
              <a:ext uri="{FF2B5EF4-FFF2-40B4-BE49-F238E27FC236}">
                <a16:creationId xmlns:a16="http://schemas.microsoft.com/office/drawing/2014/main" id="{337EE8B6-7284-CE4C-9E53-E1D1F2CA0887}"/>
              </a:ext>
            </a:extLst>
          </p:cNvPr>
          <p:cNvSpPr>
            <a:spLocks noGrp="1"/>
          </p:cNvSpPr>
          <p:nvPr>
            <p:ph idx="1"/>
          </p:nvPr>
        </p:nvSpPr>
        <p:spPr/>
        <p:txBody>
          <a:bodyPr>
            <a:normAutofit/>
          </a:bodyPr>
          <a:lstStyle/>
          <a:p>
            <a:pPr algn="just"/>
            <a:r>
              <a:rPr lang="en-US" dirty="0">
                <a:solidFill>
                  <a:srgbClr val="000000"/>
                </a:solidFill>
                <a:latin typeface="+mj-lt"/>
              </a:rPr>
              <a:t>IUFD </a:t>
            </a:r>
            <a:r>
              <a:rPr lang="en-US" b="0" i="0" u="none" strike="noStrike" dirty="0">
                <a:solidFill>
                  <a:srgbClr val="000000"/>
                </a:solidFill>
                <a:effectLst/>
                <a:latin typeface="+mj-lt"/>
              </a:rPr>
              <a:t>may be related to the sudden development of :</a:t>
            </a:r>
          </a:p>
          <a:p>
            <a:pPr marL="457200" lvl="1" indent="0" algn="just">
              <a:buNone/>
            </a:pPr>
            <a:r>
              <a:rPr lang="en-US" sz="2800" b="0" i="0" u="none" strike="noStrike" dirty="0">
                <a:solidFill>
                  <a:srgbClr val="000000"/>
                </a:solidFill>
                <a:effectLst/>
                <a:latin typeface="+mj-lt"/>
              </a:rPr>
              <a:t>1. fetal arrhythmia ( due </a:t>
            </a:r>
            <a:r>
              <a:rPr lang="en-US" sz="2800" dirty="0">
                <a:solidFill>
                  <a:srgbClr val="211E1E"/>
                </a:solidFill>
                <a:effectLst/>
                <a:latin typeface="+mj-lt"/>
              </a:rPr>
              <a:t>to the cardiotoxicity of bile acids</a:t>
            </a:r>
            <a:r>
              <a:rPr lang="en-US" sz="2800" dirty="0">
                <a:solidFill>
                  <a:srgbClr val="211E1E"/>
                </a:solidFill>
                <a:latin typeface="+mj-lt"/>
              </a:rPr>
              <a:t> )</a:t>
            </a:r>
            <a:r>
              <a:rPr lang="en-US" sz="2800" dirty="0">
                <a:solidFill>
                  <a:srgbClr val="211E1E"/>
                </a:solidFill>
                <a:effectLst/>
                <a:latin typeface="+mj-lt"/>
              </a:rPr>
              <a:t> </a:t>
            </a:r>
            <a:endParaRPr lang="en-US" sz="2800" dirty="0">
              <a:effectLst/>
              <a:latin typeface="+mj-lt"/>
            </a:endParaRPr>
          </a:p>
          <a:p>
            <a:pPr marL="0" indent="0" algn="just">
              <a:buNone/>
            </a:pPr>
            <a:r>
              <a:rPr lang="en-US" b="0" i="0" u="none" strike="noStrike" dirty="0">
                <a:solidFill>
                  <a:srgbClr val="222222"/>
                </a:solidFill>
                <a:effectLst/>
                <a:latin typeface="+mj-lt"/>
              </a:rPr>
              <a:t> or</a:t>
            </a:r>
          </a:p>
          <a:p>
            <a:pPr marL="457200" lvl="1" indent="0" algn="just">
              <a:buNone/>
            </a:pPr>
            <a:r>
              <a:rPr lang="en-US" sz="2800" b="0" i="0" u="none" strike="noStrike" dirty="0">
                <a:solidFill>
                  <a:srgbClr val="000000"/>
                </a:solidFill>
                <a:effectLst/>
                <a:latin typeface="+mj-lt"/>
              </a:rPr>
              <a:t>2. vasospasm of the placental chorionic surface vessels induced by high levels of bile acids</a:t>
            </a:r>
            <a:r>
              <a:rPr lang="en-US" sz="2800" dirty="0">
                <a:solidFill>
                  <a:srgbClr val="000000"/>
                </a:solidFill>
                <a:latin typeface="+mj-lt"/>
              </a:rPr>
              <a:t> </a:t>
            </a:r>
            <a:r>
              <a:rPr lang="en-US" sz="2800" b="0" i="0" u="none" strike="noStrike" dirty="0">
                <a:solidFill>
                  <a:srgbClr val="000000"/>
                </a:solidFill>
                <a:effectLst/>
                <a:latin typeface="+mj-lt"/>
              </a:rPr>
              <a:t>(</a:t>
            </a:r>
            <a:r>
              <a:rPr lang="en-US" sz="2800" b="0" i="0" u="none" strike="noStrike" dirty="0">
                <a:solidFill>
                  <a:srgbClr val="222222"/>
                </a:solidFill>
                <a:effectLst/>
                <a:latin typeface="+mj-lt"/>
              </a:rPr>
              <a:t> possibly due to an acute anoxic event) .</a:t>
            </a:r>
          </a:p>
          <a:p>
            <a:pPr algn="just"/>
            <a:r>
              <a:rPr lang="en-US" b="0" i="0" u="none" strike="noStrike" dirty="0">
                <a:solidFill>
                  <a:srgbClr val="000000"/>
                </a:solidFill>
                <a:effectLst/>
                <a:latin typeface="+mj-lt"/>
              </a:rPr>
              <a:t>IUGR and oligohydramnios are not features of the disease .</a:t>
            </a:r>
            <a:endParaRPr lang="en-US" dirty="0"/>
          </a:p>
        </p:txBody>
      </p:sp>
      <p:sp>
        <p:nvSpPr>
          <p:cNvPr id="4" name="Slide Number Placeholder 3"/>
          <p:cNvSpPr>
            <a:spLocks noGrp="1"/>
          </p:cNvSpPr>
          <p:nvPr>
            <p:ph type="sldNum" sz="quarter" idx="12"/>
          </p:nvPr>
        </p:nvSpPr>
        <p:spPr/>
        <p:txBody>
          <a:bodyPr/>
          <a:lstStyle/>
          <a:p>
            <a:fld id="{873FEAA1-DE30-0640-8272-03C19BC7CCF2}" type="slidenum">
              <a:rPr lang="en-US" sz="2000" b="1" smtClean="0">
                <a:solidFill>
                  <a:srgbClr val="C00000"/>
                </a:solidFill>
              </a:rPr>
              <a:t>14</a:t>
            </a:fld>
            <a:endParaRPr lang="en-US" sz="20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147539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rPr>
              <a:t>Fetal Effect</a:t>
            </a:r>
            <a:endParaRPr lang="en-US" dirty="0"/>
          </a:p>
        </p:txBody>
      </p:sp>
      <p:sp>
        <p:nvSpPr>
          <p:cNvPr id="3" name="Content Placeholder 2"/>
          <p:cNvSpPr>
            <a:spLocks noGrp="1"/>
          </p:cNvSpPr>
          <p:nvPr>
            <p:ph idx="1"/>
          </p:nvPr>
        </p:nvSpPr>
        <p:spPr/>
        <p:txBody>
          <a:bodyPr>
            <a:normAutofit/>
          </a:bodyPr>
          <a:lstStyle/>
          <a:p>
            <a:pPr lvl="1"/>
            <a:r>
              <a:rPr lang="en-US" sz="3200" dirty="0">
                <a:solidFill>
                  <a:srgbClr val="7030A0"/>
                </a:solidFill>
              </a:rPr>
              <a:t>Meconium-stained amniotic fluid: </a:t>
            </a:r>
          </a:p>
          <a:p>
            <a:pPr lvl="2"/>
            <a:r>
              <a:rPr lang="en-US" sz="2400" dirty="0"/>
              <a:t>May be related to the toxic effects of bile acids or may be a consequence of bile acids stimulating gut motility.</a:t>
            </a:r>
            <a:endParaRPr lang="en-US" dirty="0"/>
          </a:p>
          <a:p>
            <a:pPr lvl="1"/>
            <a:r>
              <a:rPr lang="en-US" sz="3200" dirty="0">
                <a:solidFill>
                  <a:srgbClr val="7030A0"/>
                </a:solidFill>
              </a:rPr>
              <a:t>Preterm birth </a:t>
            </a:r>
            <a:r>
              <a:rPr lang="en-US" sz="3200" dirty="0">
                <a:solidFill>
                  <a:srgbClr val="000000"/>
                </a:solidFill>
              </a:rPr>
              <a:t>(spontaneous and iatrogenic) : </a:t>
            </a:r>
          </a:p>
          <a:p>
            <a:pPr lvl="2"/>
            <a:r>
              <a:rPr lang="en-US" sz="2400" dirty="0"/>
              <a:t>Consequence of bile acid–induced release of prostaglandins ,</a:t>
            </a:r>
            <a:r>
              <a:rPr lang="en-US" sz="2400" dirty="0">
                <a:solidFill>
                  <a:srgbClr val="000000"/>
                </a:solidFill>
              </a:rPr>
              <a:t> increase expression of myometrial oxytocin receptors.</a:t>
            </a:r>
            <a:r>
              <a:rPr lang="en-US" sz="2400" dirty="0"/>
              <a:t> </a:t>
            </a:r>
          </a:p>
          <a:p>
            <a:pPr lvl="1"/>
            <a:r>
              <a:rPr lang="en-US" sz="3200" dirty="0">
                <a:solidFill>
                  <a:srgbClr val="7030A0"/>
                </a:solidFill>
              </a:rPr>
              <a:t>RDS</a:t>
            </a:r>
            <a:r>
              <a:rPr lang="en-US" sz="3200" dirty="0">
                <a:solidFill>
                  <a:srgbClr val="000000"/>
                </a:solidFill>
              </a:rPr>
              <a:t>: </a:t>
            </a:r>
          </a:p>
          <a:p>
            <a:pPr lvl="2"/>
            <a:r>
              <a:rPr lang="en-US" sz="2800" dirty="0">
                <a:solidFill>
                  <a:srgbClr val="000000"/>
                </a:solidFill>
              </a:rPr>
              <a:t>Which appears to be associated with bile acids entering the lungs .</a:t>
            </a:r>
          </a:p>
          <a:p>
            <a:endParaRPr lang="en-US" sz="4000" dirty="0"/>
          </a:p>
        </p:txBody>
      </p:sp>
      <p:sp>
        <p:nvSpPr>
          <p:cNvPr id="4" name="Slide Number Placeholder 3"/>
          <p:cNvSpPr>
            <a:spLocks noGrp="1"/>
          </p:cNvSpPr>
          <p:nvPr>
            <p:ph type="sldNum" sz="quarter" idx="12"/>
          </p:nvPr>
        </p:nvSpPr>
        <p:spPr/>
        <p:txBody>
          <a:bodyPr/>
          <a:lstStyle/>
          <a:p>
            <a:fld id="{873FEAA1-DE30-0640-8272-03C19BC7CCF2}" type="slidenum">
              <a:rPr lang="en-US" sz="2000" b="1" smtClean="0">
                <a:solidFill>
                  <a:srgbClr val="C00000"/>
                </a:solidFill>
              </a:rPr>
              <a:t>15</a:t>
            </a:fld>
            <a:endParaRPr lang="en-US" sz="20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79890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0861-D8E9-4E45-8E4A-EE875DDCF7F1}"/>
              </a:ext>
            </a:extLst>
          </p:cNvPr>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Management</a:t>
            </a:r>
          </a:p>
        </p:txBody>
      </p:sp>
      <p:sp>
        <p:nvSpPr>
          <p:cNvPr id="3" name="Content Placeholder 2">
            <a:extLst>
              <a:ext uri="{FF2B5EF4-FFF2-40B4-BE49-F238E27FC236}">
                <a16:creationId xmlns:a16="http://schemas.microsoft.com/office/drawing/2014/main" id="{AF0AABB8-C312-414F-A0E3-404C974CF6B3}"/>
              </a:ext>
            </a:extLst>
          </p:cNvPr>
          <p:cNvSpPr>
            <a:spLocks noGrp="1"/>
          </p:cNvSpPr>
          <p:nvPr>
            <p:ph idx="1"/>
          </p:nvPr>
        </p:nvSpPr>
        <p:spPr>
          <a:xfrm>
            <a:off x="838200" y="1358900"/>
            <a:ext cx="10515600" cy="4818063"/>
          </a:xfrm>
        </p:spPr>
        <p:txBody>
          <a:bodyPr>
            <a:noAutofit/>
          </a:bodyPr>
          <a:lstStyle/>
          <a:p>
            <a:pPr algn="just"/>
            <a:r>
              <a:rPr lang="en-US" sz="3200" dirty="0">
                <a:latin typeface="+mj-lt"/>
              </a:rPr>
              <a:t>The management of ICP has two main goals:</a:t>
            </a:r>
          </a:p>
          <a:p>
            <a:pPr marL="457200" lvl="1" indent="0" algn="just">
              <a:buNone/>
            </a:pPr>
            <a:r>
              <a:rPr lang="en-US" sz="2800" dirty="0">
                <a:solidFill>
                  <a:srgbClr val="FF0000"/>
                </a:solidFill>
                <a:latin typeface="+mj-lt"/>
              </a:rPr>
              <a:t>1. </a:t>
            </a:r>
            <a:r>
              <a:rPr lang="en-US" sz="2800" dirty="0">
                <a:latin typeface="+mj-lt"/>
              </a:rPr>
              <a:t>Reducing bothersome symptoms</a:t>
            </a:r>
          </a:p>
          <a:p>
            <a:pPr marL="457200" lvl="1" indent="0" algn="just">
              <a:buNone/>
            </a:pPr>
            <a:r>
              <a:rPr lang="en-US" sz="2800" dirty="0">
                <a:solidFill>
                  <a:srgbClr val="FF0000"/>
                </a:solidFill>
                <a:latin typeface="+mj-lt"/>
              </a:rPr>
              <a:t>2. </a:t>
            </a:r>
            <a:r>
              <a:rPr lang="en-US" sz="2800" dirty="0">
                <a:latin typeface="+mj-lt"/>
              </a:rPr>
              <a:t>Reducing the risk of perinatal morbidity and mortality</a:t>
            </a:r>
            <a:endParaRPr lang="en-US" sz="2800" b="0" i="0" u="none" strike="noStrike" dirty="0">
              <a:solidFill>
                <a:srgbClr val="000000"/>
              </a:solidFill>
              <a:effectLst/>
              <a:latin typeface="+mj-lt"/>
            </a:endParaRPr>
          </a:p>
          <a:p>
            <a:pPr algn="just"/>
            <a:r>
              <a:rPr lang="en-US" sz="3200" i="1" u="none" strike="noStrike" dirty="0">
                <a:solidFill>
                  <a:srgbClr val="FF0000"/>
                </a:solidFill>
                <a:effectLst/>
                <a:latin typeface="+mj-lt"/>
              </a:rPr>
              <a:t>Candidates for treatment :</a:t>
            </a:r>
          </a:p>
          <a:p>
            <a:pPr lvl="1" algn="just"/>
            <a:r>
              <a:rPr lang="en-US" sz="2800" b="0" i="0" u="none" strike="noStrike" dirty="0">
                <a:solidFill>
                  <a:srgbClr val="000000"/>
                </a:solidFill>
                <a:effectLst/>
                <a:latin typeface="+mj-lt"/>
              </a:rPr>
              <a:t>For patients with characteristic clinical symptoms but normal serum bile acid and aminotransferase levels, either treatment can be initiated empirically or laboratory tests can be repeated weekly with treatment initiated once TBA or serum aminotransferase levels or both are elevated. </a:t>
            </a:r>
          </a:p>
          <a:p>
            <a:pPr marL="0" indent="0">
              <a:buNone/>
            </a:pPr>
            <a:br>
              <a:rPr lang="en-US" sz="3200" dirty="0"/>
            </a:br>
            <a:endParaRPr lang="en-US" sz="3200" dirty="0"/>
          </a:p>
          <a:p>
            <a:pPr marL="457200" lvl="1" indent="0">
              <a:buNone/>
            </a:pPr>
            <a:endParaRPr lang="en-US" sz="2800" dirty="0"/>
          </a:p>
        </p:txBody>
      </p:sp>
      <p:sp>
        <p:nvSpPr>
          <p:cNvPr id="4" name="Slide Number Placeholder 3"/>
          <p:cNvSpPr>
            <a:spLocks noGrp="1"/>
          </p:cNvSpPr>
          <p:nvPr>
            <p:ph type="sldNum" sz="quarter" idx="12"/>
          </p:nvPr>
        </p:nvSpPr>
        <p:spPr/>
        <p:txBody>
          <a:bodyPr/>
          <a:lstStyle/>
          <a:p>
            <a:fld id="{873FEAA1-DE30-0640-8272-03C19BC7CCF2}" type="slidenum">
              <a:rPr lang="en-US" sz="2000" b="1" smtClean="0">
                <a:solidFill>
                  <a:srgbClr val="C00000"/>
                </a:solidFill>
              </a:rPr>
              <a:t>16</a:t>
            </a:fld>
            <a:endParaRPr lang="en-US"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212612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DFB2D-7081-174D-A9B5-6A82922F60AD}"/>
              </a:ext>
            </a:extLst>
          </p:cNvPr>
          <p:cNvSpPr>
            <a:spLocks noGrp="1"/>
          </p:cNvSpPr>
          <p:nvPr>
            <p:ph idx="1"/>
          </p:nvPr>
        </p:nvSpPr>
        <p:spPr>
          <a:xfrm>
            <a:off x="838200" y="1515907"/>
            <a:ext cx="8186291" cy="4692303"/>
          </a:xfrm>
        </p:spPr>
        <p:txBody>
          <a:bodyPr>
            <a:noAutofit/>
          </a:bodyPr>
          <a:lstStyle/>
          <a:p>
            <a:pPr algn="just"/>
            <a:endParaRPr lang="en-US" dirty="0">
              <a:latin typeface="+mj-lt"/>
            </a:endParaRPr>
          </a:p>
          <a:p>
            <a:pPr algn="just"/>
            <a:endParaRPr lang="en-US" dirty="0">
              <a:latin typeface="+mj-lt"/>
            </a:endParaRPr>
          </a:p>
          <a:p>
            <a:pPr algn="just"/>
            <a:r>
              <a:rPr lang="en-US" sz="2400" dirty="0" err="1">
                <a:latin typeface="+mj-lt"/>
              </a:rPr>
              <a:t>Ursodeoxycholic</a:t>
            </a:r>
            <a:r>
              <a:rPr lang="en-US" sz="2400" dirty="0">
                <a:latin typeface="+mj-lt"/>
              </a:rPr>
              <a:t> acid (UDCA) is the first-line treatment recommended for IHCP by ACG, ACOG, AASLD and EASL</a:t>
            </a:r>
          </a:p>
          <a:p>
            <a:pPr algn="just"/>
            <a:r>
              <a:rPr lang="en-US" sz="2400" dirty="0">
                <a:solidFill>
                  <a:srgbClr val="000000"/>
                </a:solidFill>
                <a:latin typeface="+mj-lt"/>
              </a:rPr>
              <a:t>Prescribe </a:t>
            </a:r>
            <a:r>
              <a:rPr lang="en-US" sz="2400" b="0" i="0" u="none" strike="noStrike" dirty="0">
                <a:solidFill>
                  <a:srgbClr val="000000"/>
                </a:solidFill>
                <a:effectLst/>
                <a:latin typeface="+mj-lt"/>
              </a:rPr>
              <a:t>300 mg TID (or 15 mg/kg per day) until delivery , </a:t>
            </a:r>
            <a:r>
              <a:rPr lang="en-US" sz="2400" dirty="0">
                <a:effectLst/>
                <a:latin typeface="+mj-lt"/>
              </a:rPr>
              <a:t>may be increased to a  maximum  2000 mg daily ,</a:t>
            </a:r>
            <a:r>
              <a:rPr lang="en-US" sz="2400" dirty="0">
                <a:latin typeface="+mj-lt"/>
              </a:rPr>
              <a:t> is also reasonable</a:t>
            </a:r>
            <a:r>
              <a:rPr lang="en-US" sz="2400" b="0" i="0" u="none" strike="noStrike" dirty="0">
                <a:solidFill>
                  <a:srgbClr val="000000"/>
                </a:solidFill>
                <a:effectLst/>
                <a:latin typeface="+mj-lt"/>
              </a:rPr>
              <a:t>. </a:t>
            </a:r>
          </a:p>
          <a:p>
            <a:pPr algn="just"/>
            <a:r>
              <a:rPr lang="en-US" sz="2400" dirty="0">
                <a:effectLst/>
                <a:latin typeface="+mj-lt"/>
              </a:rPr>
              <a:t>UDCA is the only drug that has consistently been shown to improve the maternal symptoms and biochemical features of ICP. </a:t>
            </a:r>
            <a:endParaRPr lang="en-US" sz="2400" dirty="0">
              <a:latin typeface="+mj-lt"/>
            </a:endParaRPr>
          </a:p>
          <a:p>
            <a:pPr algn="just"/>
            <a:r>
              <a:rPr lang="en-US" sz="2400" b="0" i="0" u="none" strike="noStrike" dirty="0">
                <a:solidFill>
                  <a:srgbClr val="000000"/>
                </a:solidFill>
                <a:effectLst/>
                <a:latin typeface="+mj-lt"/>
              </a:rPr>
              <a:t>A decrease in pruritus is usually seen within </a:t>
            </a:r>
            <a:r>
              <a:rPr lang="en-US" sz="2400" b="0" i="0" u="none" strike="noStrike" dirty="0">
                <a:solidFill>
                  <a:srgbClr val="FF0000"/>
                </a:solidFill>
                <a:effectLst/>
                <a:latin typeface="+mj-lt"/>
              </a:rPr>
              <a:t>one to two weeks</a:t>
            </a:r>
            <a:r>
              <a:rPr lang="en-US" sz="2400" b="0" i="0" u="none" strike="noStrike" dirty="0">
                <a:solidFill>
                  <a:srgbClr val="000000"/>
                </a:solidFill>
                <a:effectLst/>
                <a:latin typeface="+mj-lt"/>
              </a:rPr>
              <a:t>, and biochemical improvement is usually seen within </a:t>
            </a:r>
            <a:r>
              <a:rPr lang="en-US" sz="2400" b="0" i="0" u="none" strike="noStrike" dirty="0">
                <a:solidFill>
                  <a:srgbClr val="FF0000"/>
                </a:solidFill>
                <a:effectLst/>
                <a:latin typeface="+mj-lt"/>
              </a:rPr>
              <a:t>three to four </a:t>
            </a:r>
            <a:r>
              <a:rPr lang="en-US" sz="2400" b="0" i="0" u="none" strike="noStrike" dirty="0">
                <a:solidFill>
                  <a:srgbClr val="000000"/>
                </a:solidFill>
                <a:effectLst/>
                <a:latin typeface="+mj-lt"/>
              </a:rPr>
              <a:t>weeks. </a:t>
            </a:r>
          </a:p>
          <a:p>
            <a:pPr algn="l"/>
            <a:endParaRPr lang="en-US" sz="2000" dirty="0">
              <a:latin typeface="+mj-lt"/>
            </a:endParaRPr>
          </a:p>
          <a:p>
            <a:pPr marL="0" indent="0">
              <a:buNone/>
            </a:pPr>
            <a:r>
              <a:rPr lang="en-US" sz="2000" dirty="0">
                <a:solidFill>
                  <a:srgbClr val="211E1E"/>
                </a:solidFill>
                <a:effectLst/>
                <a:latin typeface="f29"/>
              </a:rPr>
              <a:t> </a:t>
            </a:r>
            <a:endParaRPr lang="en-US" sz="2000" dirty="0">
              <a:effectLst/>
            </a:endParaRPr>
          </a:p>
          <a:p>
            <a:pPr algn="l"/>
            <a:endParaRPr lang="en-US" sz="2000" b="0" i="0" u="none" strike="noStrike" dirty="0">
              <a:solidFill>
                <a:srgbClr val="000000"/>
              </a:solidFill>
              <a:effectLst/>
              <a:latin typeface="Arial" panose="020B0604020202020204" pitchFamily="34" charset="0"/>
            </a:endParaRPr>
          </a:p>
          <a:p>
            <a:pPr marL="0" indent="0" algn="l">
              <a:buNone/>
            </a:pPr>
            <a:br>
              <a:rPr lang="en-US" sz="2000" dirty="0"/>
            </a:br>
            <a:endParaRPr lang="en-US" sz="2000" dirty="0"/>
          </a:p>
        </p:txBody>
      </p:sp>
      <p:pic>
        <p:nvPicPr>
          <p:cNvPr id="4" name="Content Placeholder 3"/>
          <p:cNvPicPr>
            <a:picLocks noChangeAspect="1"/>
          </p:cNvPicPr>
          <p:nvPr/>
        </p:nvPicPr>
        <p:blipFill rotWithShape="1">
          <a:blip r:embed="rId3"/>
          <a:srcRect t="13550"/>
          <a:stretch/>
        </p:blipFill>
        <p:spPr>
          <a:xfrm>
            <a:off x="1854100" y="159056"/>
            <a:ext cx="7422636" cy="2352427"/>
          </a:xfrm>
          <a:prstGeom prst="rect">
            <a:avLst/>
          </a:prstGeom>
          <a:effectLst>
            <a:softEdge rad="152400"/>
          </a:effectLst>
        </p:spPr>
      </p:pic>
      <p:pic>
        <p:nvPicPr>
          <p:cNvPr id="2" name="Picture 1"/>
          <p:cNvPicPr>
            <a:picLocks noChangeAspect="1"/>
          </p:cNvPicPr>
          <p:nvPr/>
        </p:nvPicPr>
        <p:blipFill>
          <a:blip r:embed="rId4"/>
          <a:stretch>
            <a:fillRect/>
          </a:stretch>
        </p:blipFill>
        <p:spPr>
          <a:xfrm>
            <a:off x="9272204" y="3026085"/>
            <a:ext cx="2776844" cy="1940153"/>
          </a:xfrm>
          <a:prstGeom prst="rect">
            <a:avLst/>
          </a:prstGeom>
        </p:spPr>
      </p:pic>
      <p:pic>
        <p:nvPicPr>
          <p:cNvPr id="7" name="Picture 6">
            <a:extLst>
              <a:ext uri="{FF2B5EF4-FFF2-40B4-BE49-F238E27FC236}">
                <a16:creationId xmlns:a16="http://schemas.microsoft.com/office/drawing/2014/main" id="{2691DC07-50AC-1747-A9F6-7B72F789D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4276" y="5070675"/>
            <a:ext cx="1905266" cy="1905266"/>
          </a:xfrm>
          <a:prstGeom prst="rect">
            <a:avLst/>
          </a:prstGeom>
          <a:effectLst>
            <a:softEdge rad="215900"/>
          </a:effectLst>
        </p:spPr>
      </p:pic>
      <p:sp>
        <p:nvSpPr>
          <p:cNvPr id="8" name="TextBox 7">
            <a:extLst>
              <a:ext uri="{FF2B5EF4-FFF2-40B4-BE49-F238E27FC236}">
                <a16:creationId xmlns:a16="http://schemas.microsoft.com/office/drawing/2014/main" id="{2CC63F96-A042-D844-B77E-066E6874CE2D}"/>
              </a:ext>
            </a:extLst>
          </p:cNvPr>
          <p:cNvSpPr txBox="1"/>
          <p:nvPr/>
        </p:nvSpPr>
        <p:spPr>
          <a:xfrm>
            <a:off x="10926097" y="6532950"/>
            <a:ext cx="1383891" cy="338554"/>
          </a:xfrm>
          <a:prstGeom prst="rect">
            <a:avLst/>
          </a:prstGeom>
          <a:noFill/>
        </p:spPr>
        <p:txBody>
          <a:bodyPr wrap="square" rtlCol="0">
            <a:spAutoFit/>
          </a:bodyPr>
          <a:lstStyle/>
          <a:p>
            <a:r>
              <a:rPr lang="en-US" sz="1600" b="1" dirty="0">
                <a:latin typeface="Bradley Hand ITC" panose="03070402050302030203" pitchFamily="66" charset="0"/>
              </a:rPr>
              <a:t>To next page</a:t>
            </a:r>
          </a:p>
        </p:txBody>
      </p:sp>
      <p:sp>
        <p:nvSpPr>
          <p:cNvPr id="9" name="Slide Number Placeholder 5">
            <a:extLst>
              <a:ext uri="{FF2B5EF4-FFF2-40B4-BE49-F238E27FC236}">
                <a16:creationId xmlns:a16="http://schemas.microsoft.com/office/drawing/2014/main" id="{2695A251-E0C6-B94B-BA04-EE71942E336B}"/>
              </a:ext>
            </a:extLst>
          </p:cNvPr>
          <p:cNvSpPr>
            <a:spLocks noGrp="1"/>
          </p:cNvSpPr>
          <p:nvPr>
            <p:ph type="sldNum" sz="quarter" idx="12"/>
          </p:nvPr>
        </p:nvSpPr>
        <p:spPr>
          <a:xfrm>
            <a:off x="7917426" y="6481506"/>
            <a:ext cx="2743200" cy="365125"/>
          </a:xfrm>
        </p:spPr>
        <p:txBody>
          <a:bodyPr/>
          <a:lstStyle/>
          <a:p>
            <a:fld id="{873FEAA1-DE30-0640-8272-03C19BC7CCF2}" type="slidenum">
              <a:rPr lang="en-US" sz="2000" b="1" smtClean="0">
                <a:solidFill>
                  <a:srgbClr val="C00000"/>
                </a:solidFill>
              </a:rPr>
              <a:t>17</a:t>
            </a:fld>
            <a:endParaRPr lang="en-US" sz="2000" b="1" dirty="0">
              <a:solidFill>
                <a:srgbClr val="C00000"/>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372705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2322"/>
            <a:ext cx="10515600" cy="4351338"/>
          </a:xfrm>
        </p:spPr>
        <p:txBody>
          <a:bodyPr>
            <a:normAutofit lnSpcReduction="10000"/>
          </a:bodyPr>
          <a:lstStyle/>
          <a:p>
            <a:endParaRPr lang="en-US" dirty="0">
              <a:solidFill>
                <a:srgbClr val="000000"/>
              </a:solidFill>
              <a:latin typeface="+mj-lt"/>
            </a:endParaRPr>
          </a:p>
          <a:p>
            <a:endParaRPr lang="en-US" dirty="0">
              <a:solidFill>
                <a:srgbClr val="000000"/>
              </a:solidFill>
              <a:latin typeface="+mj-lt"/>
            </a:endParaRPr>
          </a:p>
          <a:p>
            <a:r>
              <a:rPr lang="en-US" dirty="0">
                <a:solidFill>
                  <a:srgbClr val="000000"/>
                </a:solidFill>
                <a:latin typeface="+mj-lt"/>
              </a:rPr>
              <a:t>If pruritus is not relieved to a tolerable level within about two weeks, the dose is titrated every week or two to symptoms , to a maximum dose of 21 mg/kg per day . </a:t>
            </a:r>
          </a:p>
          <a:p>
            <a:r>
              <a:rPr lang="en-US" dirty="0">
                <a:solidFill>
                  <a:srgbClr val="000000"/>
                </a:solidFill>
                <a:latin typeface="+mj-lt"/>
              </a:rPr>
              <a:t>If UDCA is started empirically, elevated bile acid and aminotransferase levels may never be detected. </a:t>
            </a:r>
          </a:p>
          <a:p>
            <a:r>
              <a:rPr lang="en-US" dirty="0">
                <a:latin typeface="+mj-lt"/>
              </a:rPr>
              <a:t>UDCA treatment improves the serum bile acid levels measured in cord blood and amniotic fluid at the time of delivery, but</a:t>
            </a:r>
            <a:r>
              <a:rPr lang="en-US" dirty="0">
                <a:solidFill>
                  <a:srgbClr val="211E1E"/>
                </a:solidFill>
                <a:latin typeface="+mj-lt"/>
              </a:rPr>
              <a:t> did not lower fetal risk.</a:t>
            </a:r>
            <a:endParaRPr lang="en-US" dirty="0">
              <a:latin typeface="+mj-lt"/>
            </a:endParaRPr>
          </a:p>
        </p:txBody>
      </p:sp>
      <p:pic>
        <p:nvPicPr>
          <p:cNvPr id="5" name="Content Placeholder 6"/>
          <p:cNvPicPr>
            <a:picLocks noChangeAspect="1"/>
          </p:cNvPicPr>
          <p:nvPr/>
        </p:nvPicPr>
        <p:blipFill>
          <a:blip r:embed="rId2"/>
          <a:stretch>
            <a:fillRect/>
          </a:stretch>
        </p:blipFill>
        <p:spPr>
          <a:xfrm>
            <a:off x="1651819" y="156113"/>
            <a:ext cx="8701549" cy="2954372"/>
          </a:xfrm>
          <a:prstGeom prst="rect">
            <a:avLst/>
          </a:prstGeom>
        </p:spPr>
      </p:pic>
      <p:sp>
        <p:nvSpPr>
          <p:cNvPr id="6" name="Slide Number Placeholder 5"/>
          <p:cNvSpPr>
            <a:spLocks noGrp="1"/>
          </p:cNvSpPr>
          <p:nvPr>
            <p:ph type="sldNum" sz="quarter" idx="12"/>
          </p:nvPr>
        </p:nvSpPr>
        <p:spPr/>
        <p:txBody>
          <a:bodyPr/>
          <a:lstStyle/>
          <a:p>
            <a:fld id="{873FEAA1-DE30-0640-8272-03C19BC7CCF2}" type="slidenum">
              <a:rPr lang="en-US" sz="2000" b="1" smtClean="0">
                <a:solidFill>
                  <a:srgbClr val="C00000"/>
                </a:solidFill>
              </a:rPr>
              <a:t>18</a:t>
            </a:fld>
            <a:endParaRPr lang="en-US" sz="2000" b="1" dirty="0">
              <a:solidFill>
                <a:srgbClr val="C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97816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6475-4E2F-074A-B00A-CE6C8E8CDA88}"/>
              </a:ext>
            </a:extLst>
          </p:cNvPr>
          <p:cNvSpPr>
            <a:spLocks noGrp="1"/>
          </p:cNvSpPr>
          <p:nvPr>
            <p:ph type="title"/>
          </p:nvPr>
        </p:nvSpPr>
        <p:spPr/>
        <p:txBody>
          <a:bodyPr>
            <a:normAutofit/>
          </a:bodyPr>
          <a:lstStyle/>
          <a:p>
            <a:r>
              <a:rPr lang="en-US" sz="4000" b="1" u="none" strike="noStrike" dirty="0">
                <a:solidFill>
                  <a:srgbClr val="C00000"/>
                </a:solidFill>
                <a:effectLst/>
                <a:latin typeface="Arial" panose="020B0604020202020204" pitchFamily="34" charset="0"/>
              </a:rPr>
              <a:t>Post-treatment Laboratory Monitoring</a:t>
            </a:r>
            <a:endParaRPr lang="en-US" sz="4000" dirty="0">
              <a:solidFill>
                <a:srgbClr val="C00000"/>
              </a:solidFill>
            </a:endParaRPr>
          </a:p>
        </p:txBody>
      </p:sp>
      <p:sp>
        <p:nvSpPr>
          <p:cNvPr id="3" name="Content Placeholder 2">
            <a:extLst>
              <a:ext uri="{FF2B5EF4-FFF2-40B4-BE49-F238E27FC236}">
                <a16:creationId xmlns:a16="http://schemas.microsoft.com/office/drawing/2014/main" id="{C540B276-7D6C-9C40-9CCF-241CFAA99B19}"/>
              </a:ext>
            </a:extLst>
          </p:cNvPr>
          <p:cNvSpPr>
            <a:spLocks noGrp="1"/>
          </p:cNvSpPr>
          <p:nvPr>
            <p:ph idx="1"/>
          </p:nvPr>
        </p:nvSpPr>
        <p:spPr>
          <a:xfrm>
            <a:off x="838201" y="1505342"/>
            <a:ext cx="9495772" cy="4866362"/>
          </a:xfrm>
        </p:spPr>
        <p:txBody>
          <a:bodyPr>
            <a:noAutofit/>
          </a:bodyPr>
          <a:lstStyle/>
          <a:p>
            <a:pPr algn="just"/>
            <a:r>
              <a:rPr lang="en-US" b="1" i="0" u="none" strike="noStrike" dirty="0">
                <a:effectLst/>
                <a:latin typeface="+mj-lt"/>
              </a:rPr>
              <a:t>Follow-up bile acid levels</a:t>
            </a:r>
            <a:endParaRPr lang="en-US" b="1" dirty="0">
              <a:latin typeface="+mj-lt"/>
            </a:endParaRPr>
          </a:p>
          <a:p>
            <a:pPr lvl="1" algn="just"/>
            <a:r>
              <a:rPr lang="en-US" sz="2800" dirty="0">
                <a:latin typeface="+mj-lt"/>
              </a:rPr>
              <a:t>Clinical decision-making is based on the highest TBA level at any point during the pregnancy, maternal obstetrical history, and symptoms.</a:t>
            </a:r>
          </a:p>
          <a:p>
            <a:pPr lvl="1" algn="just"/>
            <a:r>
              <a:rPr lang="en-US" sz="2800" b="0" i="0" u="none" strike="noStrike" dirty="0">
                <a:solidFill>
                  <a:srgbClr val="000000"/>
                </a:solidFill>
                <a:effectLst/>
                <a:latin typeface="+mj-lt"/>
              </a:rPr>
              <a:t>Repeat evaluation of maternal TBA concentrations can be considered as often as weekly due to the significantly increased risk of stillbirth in patients with </a:t>
            </a:r>
            <a:r>
              <a:rPr lang="en-US" sz="2800" dirty="0">
                <a:solidFill>
                  <a:srgbClr val="000000"/>
                </a:solidFill>
                <a:latin typeface="+mj-lt"/>
              </a:rPr>
              <a:t>TBA </a:t>
            </a:r>
            <a:r>
              <a:rPr lang="en-US" sz="2800" b="0" i="0" u="none" strike="noStrike" dirty="0">
                <a:solidFill>
                  <a:srgbClr val="FF0000"/>
                </a:solidFill>
                <a:effectLst/>
                <a:latin typeface="+mj-lt"/>
              </a:rPr>
              <a:t>≥100 </a:t>
            </a:r>
            <a:r>
              <a:rPr lang="el-GR" sz="2800" i="0" u="none" strike="noStrike" dirty="0">
                <a:solidFill>
                  <a:srgbClr val="FF0000"/>
                </a:solidFill>
                <a:effectLst/>
                <a:latin typeface="+mj-lt"/>
              </a:rPr>
              <a:t>μ</a:t>
            </a:r>
            <a:r>
              <a:rPr lang="en-US" sz="2800" i="0" u="none" strike="noStrike" dirty="0">
                <a:solidFill>
                  <a:srgbClr val="FF0000"/>
                </a:solidFill>
                <a:effectLst/>
                <a:latin typeface="+mj-lt"/>
              </a:rPr>
              <a:t>mol/L </a:t>
            </a:r>
            <a:r>
              <a:rPr lang="en-US" sz="2800" b="0" i="0" u="none" strike="noStrike" dirty="0">
                <a:solidFill>
                  <a:srgbClr val="000000"/>
                </a:solidFill>
                <a:effectLst/>
                <a:latin typeface="+mj-lt"/>
              </a:rPr>
              <a:t> which would favor earlier delivery . </a:t>
            </a:r>
          </a:p>
          <a:p>
            <a:pPr lvl="1" algn="just"/>
            <a:r>
              <a:rPr lang="en-US" sz="2800" b="0" i="0" u="none" strike="noStrike" dirty="0">
                <a:solidFill>
                  <a:srgbClr val="000000"/>
                </a:solidFill>
                <a:effectLst/>
                <a:latin typeface="+mj-lt"/>
              </a:rPr>
              <a:t>Do not increase the UDCA dose to reduce elevated laboratory results if pruritus has been relieved and we would not revise the planned time of delivery if laboratory abnormalities improve. </a:t>
            </a:r>
          </a:p>
        </p:txBody>
      </p:sp>
      <p:sp>
        <p:nvSpPr>
          <p:cNvPr id="4" name="Slide Number Placeholder 3"/>
          <p:cNvSpPr>
            <a:spLocks noGrp="1"/>
          </p:cNvSpPr>
          <p:nvPr>
            <p:ph type="sldNum" sz="quarter" idx="12"/>
          </p:nvPr>
        </p:nvSpPr>
        <p:spPr/>
        <p:txBody>
          <a:bodyPr/>
          <a:lstStyle/>
          <a:p>
            <a:fld id="{873FEAA1-DE30-0640-8272-03C19BC7CCF2}" type="slidenum">
              <a:rPr lang="en-US" sz="2000" b="1" smtClean="0">
                <a:solidFill>
                  <a:srgbClr val="C00000"/>
                </a:solidFill>
              </a:rPr>
              <a:t>19</a:t>
            </a:fld>
            <a:endParaRPr lang="en-US" sz="20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415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accent3">
                <a:lumMod val="5000"/>
                <a:lumOff val="95000"/>
              </a:schemeClr>
            </a:gs>
            <a:gs pos="74000">
              <a:schemeClr val="accent3">
                <a:lumMod val="45000"/>
                <a:lumOff val="55000"/>
              </a:schemeClr>
            </a:gs>
            <a:gs pos="45000">
              <a:schemeClr val="accent3">
                <a:lumMod val="45000"/>
                <a:lumOff val="55000"/>
              </a:schemeClr>
            </a:gs>
            <a:gs pos="69000">
              <a:schemeClr val="accent3">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9BED-622E-D241-B589-2EC58957E918}"/>
              </a:ext>
            </a:extLst>
          </p:cNvPr>
          <p:cNvSpPr>
            <a:spLocks noGrp="1"/>
          </p:cNvSpPr>
          <p:nvPr>
            <p:ph type="title"/>
          </p:nvPr>
        </p:nvSpPr>
        <p:spPr/>
        <p:txBody>
          <a:bodyPr>
            <a:normAutofit/>
          </a:bodyPr>
          <a:lstStyle/>
          <a:p>
            <a:r>
              <a:rPr lang="en-US" sz="4000" b="1" dirty="0">
                <a:solidFill>
                  <a:srgbClr val="C00000"/>
                </a:solidFill>
                <a:latin typeface="Arial" panose="020B0604020202020204" pitchFamily="34" charset="0"/>
                <a:cs typeface="Arial" panose="020B0604020202020204" pitchFamily="34" charset="0"/>
              </a:rPr>
              <a:t>Intrahepatic Cholestasis of pregnancy</a:t>
            </a:r>
            <a:endParaRPr lang="en-US" sz="3200" dirty="0">
              <a:solidFill>
                <a:srgbClr val="7030A0"/>
              </a:solidFill>
            </a:endParaRPr>
          </a:p>
        </p:txBody>
      </p:sp>
      <p:sp>
        <p:nvSpPr>
          <p:cNvPr id="3" name="Content Placeholder 2">
            <a:extLst>
              <a:ext uri="{FF2B5EF4-FFF2-40B4-BE49-F238E27FC236}">
                <a16:creationId xmlns:a16="http://schemas.microsoft.com/office/drawing/2014/main" id="{0263E6F6-D691-604B-B0C8-5AC8A90D2747}"/>
              </a:ext>
            </a:extLst>
          </p:cNvPr>
          <p:cNvSpPr>
            <a:spLocks noGrp="1"/>
          </p:cNvSpPr>
          <p:nvPr>
            <p:ph idx="1"/>
          </p:nvPr>
        </p:nvSpPr>
        <p:spPr>
          <a:xfrm>
            <a:off x="838201" y="1485900"/>
            <a:ext cx="6613478" cy="5232399"/>
          </a:xfrm>
        </p:spPr>
        <p:txBody>
          <a:bodyPr>
            <a:normAutofit/>
          </a:bodyPr>
          <a:lstStyle/>
          <a:p>
            <a:pPr algn="just"/>
            <a:r>
              <a:rPr lang="en-US" sz="2600" dirty="0">
                <a:latin typeface="+mj-lt"/>
              </a:rPr>
              <a:t>It is characterized by </a:t>
            </a:r>
            <a:r>
              <a:rPr lang="en-US" sz="2600" b="1" dirty="0">
                <a:solidFill>
                  <a:srgbClr val="FF0000"/>
                </a:solidFill>
                <a:latin typeface="+mj-lt"/>
              </a:rPr>
              <a:t>pruritus</a:t>
            </a:r>
            <a:r>
              <a:rPr lang="en-US" sz="2600" dirty="0">
                <a:latin typeface="+mj-lt"/>
              </a:rPr>
              <a:t> with </a:t>
            </a:r>
            <a:r>
              <a:rPr lang="en-US" sz="2600" b="1" dirty="0">
                <a:solidFill>
                  <a:srgbClr val="FF0000"/>
                </a:solidFill>
                <a:latin typeface="+mj-lt"/>
              </a:rPr>
              <a:t>elevated serum bile acids concentrations</a:t>
            </a:r>
            <a:r>
              <a:rPr lang="en-US" sz="2600" dirty="0">
                <a:latin typeface="+mj-lt"/>
              </a:rPr>
              <a:t> or </a:t>
            </a:r>
            <a:r>
              <a:rPr lang="en-US" sz="2600" b="1" dirty="0">
                <a:solidFill>
                  <a:srgbClr val="FF0000"/>
                </a:solidFill>
                <a:latin typeface="+mj-lt"/>
              </a:rPr>
              <a:t>abnormal LFTs </a:t>
            </a:r>
            <a:r>
              <a:rPr lang="en-US" sz="2600" dirty="0">
                <a:latin typeface="+mj-lt"/>
              </a:rPr>
              <a:t>typically developing </a:t>
            </a:r>
            <a:r>
              <a:rPr lang="en-US" sz="2600" b="1" dirty="0">
                <a:solidFill>
                  <a:srgbClr val="FF0000"/>
                </a:solidFill>
                <a:latin typeface="+mj-lt"/>
              </a:rPr>
              <a:t>in the late second and/or third trimester </a:t>
            </a:r>
            <a:r>
              <a:rPr lang="en-US" sz="2600" dirty="0">
                <a:latin typeface="+mj-lt"/>
              </a:rPr>
              <a:t>and </a:t>
            </a:r>
            <a:r>
              <a:rPr lang="en-US" sz="2600" b="0" i="0" u="none" strike="noStrike" dirty="0">
                <a:solidFill>
                  <a:srgbClr val="000000"/>
                </a:solidFill>
                <a:effectLst/>
                <a:latin typeface="+mj-lt"/>
              </a:rPr>
              <a:t>rapidly resolving after delivery.</a:t>
            </a:r>
          </a:p>
          <a:p>
            <a:pPr algn="just"/>
            <a:r>
              <a:rPr lang="en-US" sz="2600" b="1" i="1" u="none" strike="noStrike" dirty="0">
                <a:solidFill>
                  <a:srgbClr val="FF0000"/>
                </a:solidFill>
                <a:effectLst/>
                <a:latin typeface="+mj-lt"/>
              </a:rPr>
              <a:t>Incidence</a:t>
            </a:r>
            <a:endParaRPr lang="en-US" sz="2600" b="0" i="1" u="none" strike="noStrike" dirty="0">
              <a:solidFill>
                <a:srgbClr val="FF0000"/>
              </a:solidFill>
              <a:effectLst/>
              <a:latin typeface="+mj-lt"/>
            </a:endParaRPr>
          </a:p>
          <a:p>
            <a:pPr lvl="1" algn="just"/>
            <a:r>
              <a:rPr lang="en-US" sz="2600" dirty="0">
                <a:latin typeface="+mj-lt"/>
              </a:rPr>
              <a:t>ICP is the most common liver disease in pregnancy with prevalence </a:t>
            </a:r>
            <a:r>
              <a:rPr lang="en-US" sz="2600" dirty="0">
                <a:solidFill>
                  <a:srgbClr val="FF0000"/>
                </a:solidFill>
                <a:latin typeface="+mj-lt"/>
              </a:rPr>
              <a:t>0.3%–5%.</a:t>
            </a:r>
          </a:p>
          <a:p>
            <a:r>
              <a:rPr lang="en-US" sz="2600" dirty="0">
                <a:latin typeface="+mj-lt"/>
              </a:rPr>
              <a:t>Pathophysiology involves reduced bile flow, leading to bile salt deposition in the skin and placenta .</a:t>
            </a:r>
          </a:p>
          <a:p>
            <a:pPr lvl="1"/>
            <a:endParaRPr lang="en-US" b="0" i="0" u="none" strike="noStrike" dirty="0">
              <a:solidFill>
                <a:srgbClr val="000000"/>
              </a:solidFill>
              <a:effectLst/>
              <a:latin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7617" y="1931571"/>
            <a:ext cx="4303044" cy="3227283"/>
          </a:xfrm>
          <a:prstGeom prst="rect">
            <a:avLst/>
          </a:prstGeom>
          <a:effectLst>
            <a:softEdge rad="114300"/>
          </a:effectLst>
        </p:spPr>
      </p:pic>
      <p:sp>
        <p:nvSpPr>
          <p:cNvPr id="4" name="Slide Number Placeholder 3"/>
          <p:cNvSpPr>
            <a:spLocks noGrp="1"/>
          </p:cNvSpPr>
          <p:nvPr>
            <p:ph type="sldNum" sz="quarter" idx="12"/>
          </p:nvPr>
        </p:nvSpPr>
        <p:spPr>
          <a:xfrm>
            <a:off x="9408906" y="6474334"/>
            <a:ext cx="2743200" cy="365125"/>
          </a:xfrm>
        </p:spPr>
        <p:txBody>
          <a:bodyPr/>
          <a:lstStyle/>
          <a:p>
            <a:fld id="{873FEAA1-DE30-0640-8272-03C19BC7CCF2}" type="slidenum">
              <a:rPr lang="en-US" sz="2000" b="1" smtClean="0">
                <a:solidFill>
                  <a:srgbClr val="C00000"/>
                </a:solidFill>
              </a:rPr>
              <a:t>2</a:t>
            </a:fld>
            <a:endParaRPr lang="en-US" sz="2000" b="1"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121853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A491-3320-E646-BFD5-8200AA351045}"/>
              </a:ext>
            </a:extLst>
          </p:cNvPr>
          <p:cNvSpPr>
            <a:spLocks noGrp="1"/>
          </p:cNvSpPr>
          <p:nvPr>
            <p:ph type="title"/>
          </p:nvPr>
        </p:nvSpPr>
        <p:spPr/>
        <p:txBody>
          <a:bodyPr>
            <a:normAutofit/>
          </a:bodyPr>
          <a:lstStyle/>
          <a:p>
            <a:r>
              <a:rPr lang="en-US" sz="4000" b="1" i="0" u="none" strike="noStrike" dirty="0">
                <a:solidFill>
                  <a:srgbClr val="C00000"/>
                </a:solidFill>
                <a:effectLst/>
                <a:latin typeface="Arial" panose="020B0604020202020204" pitchFamily="34" charset="0"/>
              </a:rPr>
              <a:t>Refractory Cases</a:t>
            </a:r>
            <a:r>
              <a:rPr lang="en-US" sz="4000" b="0" i="0" u="none" strike="noStrike" dirty="0">
                <a:solidFill>
                  <a:srgbClr val="FF0000"/>
                </a:solidFill>
                <a:effectLst/>
                <a:latin typeface="Arial" panose="020B0604020202020204" pitchFamily="34" charset="0"/>
              </a:rPr>
              <a:t>  </a:t>
            </a:r>
            <a:endParaRPr lang="en-US" sz="4000" dirty="0">
              <a:solidFill>
                <a:srgbClr val="FF0000"/>
              </a:solidFill>
            </a:endParaRPr>
          </a:p>
        </p:txBody>
      </p:sp>
      <p:sp>
        <p:nvSpPr>
          <p:cNvPr id="3" name="Content Placeholder 2">
            <a:extLst>
              <a:ext uri="{FF2B5EF4-FFF2-40B4-BE49-F238E27FC236}">
                <a16:creationId xmlns:a16="http://schemas.microsoft.com/office/drawing/2014/main" id="{5F6CABA4-DF62-6C43-BB85-E72BFA4A53C0}"/>
              </a:ext>
            </a:extLst>
          </p:cNvPr>
          <p:cNvSpPr>
            <a:spLocks noGrp="1"/>
          </p:cNvSpPr>
          <p:nvPr>
            <p:ph idx="1"/>
          </p:nvPr>
        </p:nvSpPr>
        <p:spPr>
          <a:xfrm>
            <a:off x="650310" y="1219199"/>
            <a:ext cx="9435386" cy="5495499"/>
          </a:xfrm>
        </p:spPr>
        <p:txBody>
          <a:bodyPr>
            <a:noAutofit/>
          </a:bodyPr>
          <a:lstStyle/>
          <a:p>
            <a:pPr algn="just"/>
            <a:r>
              <a:rPr lang="en-US" sz="2400" b="0" i="0" u="none" strike="noStrike" dirty="0">
                <a:solidFill>
                  <a:srgbClr val="000000"/>
                </a:solidFill>
                <a:effectLst/>
                <a:latin typeface="+mj-lt"/>
              </a:rPr>
              <a:t>If the maximum dose of UDCA is reached and pruritus remains intolerable, one of the following drugs can be added</a:t>
            </a:r>
            <a:r>
              <a:rPr lang="en-US" sz="2400" dirty="0">
                <a:solidFill>
                  <a:srgbClr val="000000"/>
                </a:solidFill>
                <a:latin typeface="+mj-lt"/>
              </a:rPr>
              <a:t>:</a:t>
            </a:r>
            <a:endParaRPr lang="en-US" sz="2400" b="0" i="0" u="none" strike="noStrike" dirty="0">
              <a:solidFill>
                <a:srgbClr val="000000"/>
              </a:solidFill>
              <a:effectLst/>
              <a:latin typeface="+mj-lt"/>
            </a:endParaRPr>
          </a:p>
          <a:p>
            <a:pPr lvl="1" algn="just"/>
            <a:r>
              <a:rPr lang="en-US" b="1" i="0" u="none" strike="noStrike" dirty="0">
                <a:solidFill>
                  <a:srgbClr val="00B050"/>
                </a:solidFill>
                <a:effectLst/>
                <a:latin typeface="+mj-lt"/>
              </a:rPr>
              <a:t>S-</a:t>
            </a:r>
            <a:r>
              <a:rPr lang="en-US" b="1" i="0" u="none" strike="noStrike" dirty="0" err="1">
                <a:solidFill>
                  <a:srgbClr val="00B050"/>
                </a:solidFill>
                <a:effectLst/>
                <a:latin typeface="+mj-lt"/>
              </a:rPr>
              <a:t>adenosyl</a:t>
            </a:r>
            <a:r>
              <a:rPr lang="en-US" b="1" i="0" u="none" strike="noStrike" dirty="0">
                <a:solidFill>
                  <a:srgbClr val="00B050"/>
                </a:solidFill>
                <a:effectLst/>
                <a:latin typeface="+mj-lt"/>
              </a:rPr>
              <a:t>-methionine</a:t>
            </a:r>
            <a:r>
              <a:rPr lang="en-US" b="0" i="0" u="none" strike="noStrike" dirty="0">
                <a:solidFill>
                  <a:srgbClr val="00B050"/>
                </a:solidFill>
                <a:effectLst/>
                <a:latin typeface="+mj-lt"/>
              </a:rPr>
              <a:t>:</a:t>
            </a:r>
            <a:r>
              <a:rPr lang="en-US" dirty="0">
                <a:latin typeface="+mj-lt"/>
              </a:rPr>
              <a:t> (recommended by AASLD, RCOG, ACOG and EASL) </a:t>
            </a:r>
            <a:endParaRPr lang="en-US" b="0" i="0" u="none" strike="noStrike" dirty="0">
              <a:solidFill>
                <a:srgbClr val="00B050"/>
              </a:solidFill>
              <a:effectLst/>
              <a:latin typeface="+mj-lt"/>
            </a:endParaRPr>
          </a:p>
          <a:p>
            <a:pPr lvl="1" algn="just"/>
            <a:r>
              <a:rPr lang="en-US" b="1" i="0" u="none" strike="noStrike" dirty="0">
                <a:solidFill>
                  <a:srgbClr val="00B050"/>
                </a:solidFill>
                <a:effectLst/>
                <a:latin typeface="+mj-lt"/>
              </a:rPr>
              <a:t>Cholestyramine</a:t>
            </a:r>
            <a:r>
              <a:rPr lang="en-US" b="0" i="0" u="none" strike="noStrike" dirty="0">
                <a:solidFill>
                  <a:srgbClr val="00B050"/>
                </a:solidFill>
                <a:effectLst/>
                <a:latin typeface="+mj-lt"/>
              </a:rPr>
              <a:t>: </a:t>
            </a:r>
            <a:r>
              <a:rPr lang="en-US" dirty="0">
                <a:latin typeface="+mj-lt"/>
              </a:rPr>
              <a:t>(recommended by AASLD and ACOG)</a:t>
            </a:r>
          </a:p>
          <a:p>
            <a:pPr lvl="1" algn="just"/>
            <a:r>
              <a:rPr lang="en-US" b="1" i="0" u="none" strike="noStrike" dirty="0">
                <a:solidFill>
                  <a:srgbClr val="00B050"/>
                </a:solidFill>
                <a:effectLst/>
                <a:latin typeface="+mj-lt"/>
              </a:rPr>
              <a:t>Rifampin: </a:t>
            </a:r>
            <a:r>
              <a:rPr lang="en-US" dirty="0">
                <a:latin typeface="+mj-lt"/>
              </a:rPr>
              <a:t> (recommended by AASLD, ACOG and EASL)</a:t>
            </a:r>
            <a:endParaRPr lang="en-US" b="1" i="0" u="none" strike="noStrike" dirty="0">
              <a:solidFill>
                <a:srgbClr val="00B050"/>
              </a:solidFill>
              <a:effectLst/>
              <a:latin typeface="+mj-lt"/>
            </a:endParaRPr>
          </a:p>
          <a:p>
            <a:pPr algn="just"/>
            <a:r>
              <a:rPr lang="en-US" sz="2400" b="1" i="0" u="none" strike="noStrike" dirty="0">
                <a:solidFill>
                  <a:srgbClr val="FF0000"/>
                </a:solidFill>
                <a:effectLst/>
                <a:latin typeface="+mj-lt"/>
              </a:rPr>
              <a:t>Other drugs</a:t>
            </a:r>
            <a:r>
              <a:rPr lang="en-US" sz="2400" b="0" i="0" u="none" strike="noStrike" dirty="0">
                <a:solidFill>
                  <a:srgbClr val="FF0000"/>
                </a:solidFill>
                <a:effectLst/>
                <a:latin typeface="+mj-lt"/>
              </a:rPr>
              <a:t> :</a:t>
            </a:r>
          </a:p>
          <a:p>
            <a:pPr lvl="1" algn="just"/>
            <a:r>
              <a:rPr lang="en-US" b="0" i="0" u="none" strike="noStrike" dirty="0">
                <a:solidFill>
                  <a:srgbClr val="000000"/>
                </a:solidFill>
                <a:effectLst/>
                <a:latin typeface="+mj-lt"/>
              </a:rPr>
              <a:t>Alternative drugs may be considered in patients who are unable to take UDCA, but none have comparable efficacy . </a:t>
            </a:r>
          </a:p>
          <a:p>
            <a:pPr lvl="2" algn="just"/>
            <a:r>
              <a:rPr lang="en-US" sz="2400" b="0" i="0" strike="noStrike" dirty="0">
                <a:solidFill>
                  <a:srgbClr val="00905A"/>
                </a:solidFill>
                <a:effectLst/>
                <a:latin typeface="+mj-lt"/>
              </a:rPr>
              <a:t>Hydroxyzine</a:t>
            </a:r>
            <a:r>
              <a:rPr lang="en-US" sz="2400" b="0" i="0" u="none" strike="noStrike" dirty="0">
                <a:solidFill>
                  <a:srgbClr val="000000"/>
                </a:solidFill>
                <a:effectLst/>
                <a:latin typeface="+mj-lt"/>
              </a:rPr>
              <a:t> </a:t>
            </a:r>
            <a:r>
              <a:rPr lang="en-US" sz="2400" dirty="0">
                <a:solidFill>
                  <a:srgbClr val="000000"/>
                </a:solidFill>
                <a:latin typeface="+mj-lt"/>
              </a:rPr>
              <a:t> </a:t>
            </a:r>
            <a:r>
              <a:rPr lang="en-US" sz="2400" b="0" i="0" u="none" strike="noStrike" dirty="0">
                <a:solidFill>
                  <a:srgbClr val="000000"/>
                </a:solidFill>
                <a:effectLst/>
                <a:latin typeface="+mj-lt"/>
              </a:rPr>
              <a:t>or </a:t>
            </a:r>
            <a:r>
              <a:rPr lang="en-US" sz="2400" b="0" i="0" strike="noStrike" dirty="0">
                <a:solidFill>
                  <a:srgbClr val="00905A"/>
                </a:solidFill>
                <a:effectLst/>
                <a:latin typeface="+mj-lt"/>
              </a:rPr>
              <a:t>chlorpheniramine</a:t>
            </a:r>
            <a:r>
              <a:rPr lang="en-US" sz="2400" b="0" i="0" strike="noStrike" dirty="0">
                <a:solidFill>
                  <a:srgbClr val="000000"/>
                </a:solidFill>
                <a:effectLst/>
                <a:latin typeface="+mj-lt"/>
              </a:rPr>
              <a:t> </a:t>
            </a:r>
            <a:r>
              <a:rPr lang="en-US" sz="2400" b="0" i="0" u="none" strike="noStrike" dirty="0">
                <a:solidFill>
                  <a:srgbClr val="000000"/>
                </a:solidFill>
                <a:effectLst/>
                <a:latin typeface="+mj-lt"/>
              </a:rPr>
              <a:t> has been used to treat pruritus with minimal efficacy, but provides sedation at night. </a:t>
            </a:r>
          </a:p>
          <a:p>
            <a:pPr lvl="2" algn="just"/>
            <a:r>
              <a:rPr lang="en-US" sz="2400" b="0" i="0" strike="noStrike" dirty="0">
                <a:solidFill>
                  <a:srgbClr val="00905A"/>
                </a:solidFill>
                <a:effectLst/>
                <a:latin typeface="+mj-lt"/>
              </a:rPr>
              <a:t>Calamine lotion</a:t>
            </a:r>
            <a:r>
              <a:rPr lang="en-US" sz="2400" b="0" i="0" strike="noStrike" dirty="0">
                <a:solidFill>
                  <a:srgbClr val="000000"/>
                </a:solidFill>
                <a:effectLst/>
                <a:latin typeface="+mj-lt"/>
              </a:rPr>
              <a:t> </a:t>
            </a:r>
            <a:r>
              <a:rPr lang="en-US" sz="2400" b="0" i="0" u="none" strike="noStrike" dirty="0">
                <a:solidFill>
                  <a:srgbClr val="000000"/>
                </a:solidFill>
                <a:effectLst/>
                <a:latin typeface="+mj-lt"/>
              </a:rPr>
              <a:t>or aqueous cream. </a:t>
            </a:r>
          </a:p>
          <a:p>
            <a:pPr lvl="2" algn="just"/>
            <a:r>
              <a:rPr lang="en-US" sz="2400" b="0" i="0" strike="noStrike" dirty="0">
                <a:solidFill>
                  <a:srgbClr val="00905A"/>
                </a:solidFill>
                <a:effectLst/>
                <a:latin typeface="+mj-lt"/>
              </a:rPr>
              <a:t>Dexamethasone</a:t>
            </a:r>
            <a:r>
              <a:rPr lang="en-US" sz="2400" b="0" i="0" u="none" strike="noStrike" dirty="0">
                <a:solidFill>
                  <a:srgbClr val="000000"/>
                </a:solidFill>
                <a:effectLst/>
                <a:latin typeface="+mj-lt"/>
              </a:rPr>
              <a:t> did not improve pruritus or reduce the serum aminotransferase levels .</a:t>
            </a:r>
          </a:p>
          <a:p>
            <a:pPr marL="0" indent="0" algn="l">
              <a:buNone/>
            </a:pPr>
            <a:endParaRPr lang="en-US" sz="2400" b="0" i="0" u="none" strike="noStrike" dirty="0">
              <a:solidFill>
                <a:srgbClr val="000000"/>
              </a:solidFill>
              <a:effectLst/>
              <a:latin typeface="Arial" panose="020B0604020202020204" pitchFamily="34" charset="0"/>
            </a:endParaRPr>
          </a:p>
          <a:p>
            <a:pPr marL="0" indent="0">
              <a:buNone/>
            </a:pPr>
            <a:br>
              <a:rPr lang="en-US" sz="2400" dirty="0"/>
            </a:br>
            <a:endParaRPr lang="en-US" sz="2400" dirty="0"/>
          </a:p>
          <a:p>
            <a:pPr lvl="1"/>
            <a:endParaRPr lang="en-US" dirty="0"/>
          </a:p>
          <a:p>
            <a:pPr lvl="1"/>
            <a:endParaRPr lang="en-US" b="0" i="0" u="none" strike="noStrike" dirty="0">
              <a:solidFill>
                <a:srgbClr val="00B050"/>
              </a:solidFill>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873FEAA1-DE30-0640-8272-03C19BC7CCF2}" type="slidenum">
              <a:rPr lang="en-US" sz="2000" b="1" smtClean="0">
                <a:solidFill>
                  <a:srgbClr val="C00000"/>
                </a:solidFill>
              </a:rPr>
              <a:t>20</a:t>
            </a:fld>
            <a:endParaRPr lang="en-US" sz="20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3745697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A12A-5A58-CF4A-9D9E-34F8DB5D4643}"/>
              </a:ext>
            </a:extLst>
          </p:cNvPr>
          <p:cNvSpPr>
            <a:spLocks noGrp="1"/>
          </p:cNvSpPr>
          <p:nvPr>
            <p:ph type="title"/>
          </p:nvPr>
        </p:nvSpPr>
        <p:spPr/>
        <p:txBody>
          <a:bodyPr/>
          <a:lstStyle/>
          <a:p>
            <a:r>
              <a:rPr lang="en-US" b="1" u="none" strike="noStrike" dirty="0">
                <a:solidFill>
                  <a:srgbClr val="C00000"/>
                </a:solidFill>
                <a:effectLst/>
                <a:latin typeface="Arial" panose="020B0604020202020204" pitchFamily="34" charset="0"/>
              </a:rPr>
              <a:t>Pregnancy Management</a:t>
            </a:r>
            <a:endParaRPr lang="en-US" dirty="0">
              <a:solidFill>
                <a:srgbClr val="C00000"/>
              </a:solidFill>
            </a:endParaRPr>
          </a:p>
        </p:txBody>
      </p:sp>
      <p:sp>
        <p:nvSpPr>
          <p:cNvPr id="3" name="Content Placeholder 2">
            <a:extLst>
              <a:ext uri="{FF2B5EF4-FFF2-40B4-BE49-F238E27FC236}">
                <a16:creationId xmlns:a16="http://schemas.microsoft.com/office/drawing/2014/main" id="{5B5523A4-7B01-2D42-91FA-0E413DD03438}"/>
              </a:ext>
            </a:extLst>
          </p:cNvPr>
          <p:cNvSpPr>
            <a:spLocks noGrp="1"/>
          </p:cNvSpPr>
          <p:nvPr>
            <p:ph idx="1"/>
          </p:nvPr>
        </p:nvSpPr>
        <p:spPr>
          <a:xfrm>
            <a:off x="838200" y="1482725"/>
            <a:ext cx="10515600" cy="4351338"/>
          </a:xfrm>
        </p:spPr>
        <p:txBody>
          <a:bodyPr>
            <a:normAutofit fontScale="85000" lnSpcReduction="10000"/>
          </a:bodyPr>
          <a:lstStyle/>
          <a:p>
            <a:pPr marL="0" indent="0" algn="just">
              <a:buNone/>
            </a:pPr>
            <a:r>
              <a:rPr lang="en-US" sz="3300" b="1" i="0" u="none" strike="noStrike" dirty="0">
                <a:solidFill>
                  <a:srgbClr val="0070C0"/>
                </a:solidFill>
                <a:effectLst/>
                <a:latin typeface="+mj-lt"/>
              </a:rPr>
              <a:t>Antepartum fetal assessment</a:t>
            </a:r>
          </a:p>
          <a:p>
            <a:pPr algn="just"/>
            <a:r>
              <a:rPr lang="en-US" dirty="0">
                <a:solidFill>
                  <a:srgbClr val="000000"/>
                </a:solidFill>
                <a:latin typeface="+mj-lt"/>
              </a:rPr>
              <a:t>F</a:t>
            </a:r>
            <a:r>
              <a:rPr lang="en-US" b="0" i="0" u="none" strike="noStrike" dirty="0">
                <a:solidFill>
                  <a:srgbClr val="000000"/>
                </a:solidFill>
                <a:effectLst/>
                <a:latin typeface="+mj-lt"/>
              </a:rPr>
              <a:t>ollow all pregnancies with ICP with twice weekly modified BPP. </a:t>
            </a:r>
          </a:p>
          <a:p>
            <a:pPr algn="just"/>
            <a:r>
              <a:rPr lang="en-US" dirty="0">
                <a:latin typeface="+mj-lt"/>
              </a:rPr>
              <a:t>Although the value of antepartum fetal testing to identify fetuses at risk of demise in the setting of ICP is unproven</a:t>
            </a:r>
          </a:p>
          <a:p>
            <a:pPr algn="just"/>
            <a:r>
              <a:rPr lang="en-US" b="0" i="0" u="none" strike="noStrike" dirty="0">
                <a:solidFill>
                  <a:srgbClr val="000000"/>
                </a:solidFill>
                <a:effectLst/>
                <a:latin typeface="+mj-lt"/>
              </a:rPr>
              <a:t>Several study reported fetal demise occurring within a few days of a reactive NST. </a:t>
            </a:r>
          </a:p>
          <a:p>
            <a:pPr algn="just"/>
            <a:r>
              <a:rPr lang="en-US" b="0" i="0" u="none" strike="noStrike" dirty="0">
                <a:solidFill>
                  <a:srgbClr val="000000"/>
                </a:solidFill>
                <a:effectLst/>
                <a:latin typeface="+mj-lt"/>
              </a:rPr>
              <a:t>Fetal testing for detecting the fetal effects of chronic placental insufficiency may not be useful in ICP because the mechanism of fetal demise is thought to be a sudden event rather than the result of a chronic placental vascular process.</a:t>
            </a:r>
          </a:p>
          <a:p>
            <a:pPr algn="just"/>
            <a:r>
              <a:rPr lang="en-US" b="0" i="0" u="none" strike="noStrike" dirty="0">
                <a:solidFill>
                  <a:srgbClr val="000000"/>
                </a:solidFill>
                <a:effectLst/>
                <a:latin typeface="+mj-lt"/>
              </a:rPr>
              <a:t>Many obstetricians order antepartum testing in patients with ICP to detect the rare test suggesting fetal compromise and the need for immediate delivery. </a:t>
            </a:r>
            <a:endParaRPr lang="en-US" dirty="0">
              <a:latin typeface="+mj-lt"/>
            </a:endParaRPr>
          </a:p>
        </p:txBody>
      </p:sp>
      <p:sp>
        <p:nvSpPr>
          <p:cNvPr id="4" name="Slide Number Placeholder 3"/>
          <p:cNvSpPr>
            <a:spLocks noGrp="1"/>
          </p:cNvSpPr>
          <p:nvPr>
            <p:ph type="sldNum" sz="quarter" idx="12"/>
          </p:nvPr>
        </p:nvSpPr>
        <p:spPr/>
        <p:txBody>
          <a:bodyPr/>
          <a:lstStyle/>
          <a:p>
            <a:fld id="{873FEAA1-DE30-0640-8272-03C19BC7CCF2}" type="slidenum">
              <a:rPr lang="en-US" sz="2000" b="1" smtClean="0">
                <a:solidFill>
                  <a:srgbClr val="C00000"/>
                </a:solidFill>
              </a:rPr>
              <a:t>21</a:t>
            </a:fld>
            <a:endParaRPr lang="en-US" sz="20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3706541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720C-5D5A-8C4C-80A2-2BA3160C0719}"/>
              </a:ext>
            </a:extLst>
          </p:cNvPr>
          <p:cNvSpPr>
            <a:spLocks noGrp="1"/>
          </p:cNvSpPr>
          <p:nvPr>
            <p:ph type="title"/>
          </p:nvPr>
        </p:nvSpPr>
        <p:spPr>
          <a:xfrm>
            <a:off x="838200" y="365125"/>
            <a:ext cx="10515600" cy="828675"/>
          </a:xfrm>
        </p:spPr>
        <p:txBody>
          <a:bodyPr/>
          <a:lstStyle/>
          <a:p>
            <a:r>
              <a:rPr lang="en-US" b="1" u="none" strike="noStrike" dirty="0">
                <a:solidFill>
                  <a:srgbClr val="C00000"/>
                </a:solidFill>
                <a:effectLst/>
                <a:latin typeface="Arial" panose="020B0604020202020204" pitchFamily="34" charset="0"/>
              </a:rPr>
              <a:t>Timing of Delivery</a:t>
            </a:r>
            <a:endParaRPr lang="en-US" dirty="0">
              <a:solidFill>
                <a:srgbClr val="C00000"/>
              </a:solidFill>
            </a:endParaRPr>
          </a:p>
        </p:txBody>
      </p:sp>
      <p:sp>
        <p:nvSpPr>
          <p:cNvPr id="3" name="Content Placeholder 2">
            <a:extLst>
              <a:ext uri="{FF2B5EF4-FFF2-40B4-BE49-F238E27FC236}">
                <a16:creationId xmlns:a16="http://schemas.microsoft.com/office/drawing/2014/main" id="{7D37A995-9E14-DF42-B7EC-81DA557FB595}"/>
              </a:ext>
            </a:extLst>
          </p:cNvPr>
          <p:cNvSpPr>
            <a:spLocks noGrp="1"/>
          </p:cNvSpPr>
          <p:nvPr>
            <p:ph idx="1"/>
          </p:nvPr>
        </p:nvSpPr>
        <p:spPr>
          <a:xfrm>
            <a:off x="838200" y="1358900"/>
            <a:ext cx="11093245" cy="4832351"/>
          </a:xfrm>
        </p:spPr>
        <p:txBody>
          <a:bodyPr>
            <a:normAutofit/>
          </a:bodyPr>
          <a:lstStyle/>
          <a:p>
            <a:pPr algn="just"/>
            <a:r>
              <a:rPr lang="en-US" dirty="0">
                <a:effectLst/>
                <a:latin typeface="+mj-lt"/>
              </a:rPr>
              <a:t>Early delivery is the only known intervention that reduces the risk of stillbirth </a:t>
            </a:r>
            <a:r>
              <a:rPr lang="en-US" b="0" i="0" u="none" strike="noStrike" dirty="0">
                <a:solidFill>
                  <a:srgbClr val="000000"/>
                </a:solidFill>
                <a:effectLst/>
                <a:latin typeface="+mj-lt"/>
              </a:rPr>
              <a:t> </a:t>
            </a:r>
          </a:p>
          <a:p>
            <a:pPr algn="just"/>
            <a:r>
              <a:rPr lang="en-US" b="0" i="0" u="none" strike="noStrike" dirty="0">
                <a:solidFill>
                  <a:srgbClr val="000000"/>
                </a:solidFill>
                <a:effectLst/>
                <a:latin typeface="+mj-lt"/>
              </a:rPr>
              <a:t>Timing is generally based on the highest TSBA concentration at any time during the pregnancy. </a:t>
            </a:r>
          </a:p>
          <a:p>
            <a:pPr lvl="1" algn="just"/>
            <a:r>
              <a:rPr lang="en-US" sz="2800" b="1" i="0" u="none" strike="noStrike" dirty="0">
                <a:solidFill>
                  <a:srgbClr val="7030A0"/>
                </a:solidFill>
                <a:effectLst/>
                <a:latin typeface="+mj-lt"/>
              </a:rPr>
              <a:t>TSBA level &lt; 40 </a:t>
            </a:r>
            <a:r>
              <a:rPr lang="el-GR" sz="2800" i="0" u="none" strike="noStrike" dirty="0">
                <a:solidFill>
                  <a:srgbClr val="7030A0"/>
                </a:solidFill>
                <a:effectLst/>
                <a:latin typeface="+mj-lt"/>
              </a:rPr>
              <a:t>μ</a:t>
            </a:r>
            <a:r>
              <a:rPr lang="en-US" sz="2800" i="0" u="none" strike="noStrike" dirty="0">
                <a:solidFill>
                  <a:srgbClr val="7030A0"/>
                </a:solidFill>
                <a:effectLst/>
                <a:latin typeface="+mj-lt"/>
              </a:rPr>
              <a:t>mol/L</a:t>
            </a:r>
            <a:r>
              <a:rPr lang="en-US" sz="2800" b="0" i="0" u="none" strike="noStrike" dirty="0">
                <a:solidFill>
                  <a:srgbClr val="000000"/>
                </a:solidFill>
                <a:effectLst/>
                <a:latin typeface="+mj-lt"/>
              </a:rPr>
              <a:t>:</a:t>
            </a:r>
            <a:r>
              <a:rPr lang="en-US" sz="2800" b="1" i="0" u="none" strike="noStrike" dirty="0">
                <a:solidFill>
                  <a:srgbClr val="000000"/>
                </a:solidFill>
                <a:effectLst/>
                <a:latin typeface="+mj-lt"/>
              </a:rPr>
              <a:t> </a:t>
            </a:r>
            <a:r>
              <a:rPr lang="en-US" sz="2800" b="0" i="0" u="none" strike="noStrike" dirty="0">
                <a:solidFill>
                  <a:srgbClr val="000000"/>
                </a:solidFill>
                <a:effectLst/>
                <a:latin typeface="+mj-lt"/>
              </a:rPr>
              <a:t> </a:t>
            </a:r>
            <a:r>
              <a:rPr lang="en-US" sz="2800" dirty="0">
                <a:solidFill>
                  <a:srgbClr val="000000"/>
                </a:solidFill>
                <a:latin typeface="+mj-lt"/>
              </a:rPr>
              <a:t>D</a:t>
            </a:r>
            <a:r>
              <a:rPr lang="en-US" sz="2800" b="0" i="0" u="none" strike="noStrike" dirty="0">
                <a:solidFill>
                  <a:srgbClr val="000000"/>
                </a:solidFill>
                <a:effectLst/>
                <a:latin typeface="+mj-lt"/>
              </a:rPr>
              <a:t>elivery </a:t>
            </a:r>
            <a:r>
              <a:rPr lang="en-US" sz="2800" b="0" i="0" u="none" strike="noStrike" dirty="0">
                <a:solidFill>
                  <a:srgbClr val="FF0000"/>
                </a:solidFill>
                <a:effectLst/>
                <a:latin typeface="+mj-lt"/>
              </a:rPr>
              <a:t>at 37</a:t>
            </a:r>
            <a:r>
              <a:rPr lang="en-US" sz="2800" b="0" i="0" u="none" strike="noStrike" baseline="30000" dirty="0">
                <a:solidFill>
                  <a:srgbClr val="FF0000"/>
                </a:solidFill>
                <a:effectLst/>
                <a:latin typeface="+mj-lt"/>
              </a:rPr>
              <a:t>0/7th </a:t>
            </a:r>
            <a:r>
              <a:rPr lang="en-US" sz="2800" b="0" i="0" u="none" strike="noStrike" dirty="0">
                <a:solidFill>
                  <a:srgbClr val="FF0000"/>
                </a:solidFill>
                <a:effectLst/>
                <a:latin typeface="+mj-lt"/>
              </a:rPr>
              <a:t>to 38</a:t>
            </a:r>
            <a:r>
              <a:rPr lang="en-US" sz="2800" b="0" i="0" u="none" strike="noStrike" baseline="30000" dirty="0">
                <a:solidFill>
                  <a:srgbClr val="FF0000"/>
                </a:solidFill>
                <a:effectLst/>
                <a:latin typeface="+mj-lt"/>
              </a:rPr>
              <a:t>6/7th</a:t>
            </a:r>
            <a:r>
              <a:rPr lang="en-US" sz="2800" b="0" i="0" u="none" strike="noStrike" dirty="0">
                <a:solidFill>
                  <a:srgbClr val="FF0000"/>
                </a:solidFill>
                <a:effectLst/>
                <a:latin typeface="+mj-lt"/>
              </a:rPr>
              <a:t> weeks . </a:t>
            </a:r>
          </a:p>
          <a:p>
            <a:pPr lvl="1" algn="just"/>
            <a:r>
              <a:rPr lang="en-US" sz="2800" b="1" i="0" u="none" strike="noStrike" dirty="0">
                <a:solidFill>
                  <a:srgbClr val="7030A0"/>
                </a:solidFill>
                <a:effectLst/>
                <a:latin typeface="+mj-lt"/>
              </a:rPr>
              <a:t>TBA level , 40 to 99</a:t>
            </a:r>
            <a:r>
              <a:rPr lang="el-GR" sz="2800" i="0" u="none" strike="noStrike" dirty="0">
                <a:solidFill>
                  <a:srgbClr val="7030A0"/>
                </a:solidFill>
                <a:effectLst/>
                <a:latin typeface="+mj-lt"/>
              </a:rPr>
              <a:t> μ</a:t>
            </a:r>
            <a:r>
              <a:rPr lang="en-US" sz="2800" i="0" u="none" strike="noStrike" dirty="0">
                <a:solidFill>
                  <a:srgbClr val="7030A0"/>
                </a:solidFill>
                <a:effectLst/>
                <a:latin typeface="+mj-lt"/>
              </a:rPr>
              <a:t>mol/L</a:t>
            </a:r>
            <a:r>
              <a:rPr lang="en-US" sz="2800" b="1" i="0" u="none" strike="noStrike" dirty="0">
                <a:solidFill>
                  <a:srgbClr val="7030A0"/>
                </a:solidFill>
                <a:effectLst/>
                <a:latin typeface="+mj-lt"/>
              </a:rPr>
              <a:t> </a:t>
            </a:r>
            <a:r>
              <a:rPr lang="en-US" sz="2800" b="0" i="0" u="none" strike="noStrike" dirty="0">
                <a:solidFill>
                  <a:srgbClr val="000000"/>
                </a:solidFill>
                <a:effectLst/>
                <a:latin typeface="+mj-lt"/>
              </a:rPr>
              <a:t>: Delivery </a:t>
            </a:r>
            <a:r>
              <a:rPr lang="en-US" sz="2800" b="0" i="0" u="none" strike="noStrike" dirty="0">
                <a:solidFill>
                  <a:srgbClr val="FF0000"/>
                </a:solidFill>
                <a:effectLst/>
                <a:latin typeface="+mj-lt"/>
              </a:rPr>
              <a:t>at 36</a:t>
            </a:r>
            <a:r>
              <a:rPr lang="en-US" sz="2800" b="0" i="0" u="none" strike="noStrike" baseline="30000" dirty="0">
                <a:solidFill>
                  <a:srgbClr val="FF0000"/>
                </a:solidFill>
                <a:effectLst/>
                <a:latin typeface="+mj-lt"/>
              </a:rPr>
              <a:t>0/7th </a:t>
            </a:r>
            <a:r>
              <a:rPr lang="en-US" sz="2800" b="0" i="0" u="none" strike="noStrike" dirty="0">
                <a:solidFill>
                  <a:srgbClr val="FF0000"/>
                </a:solidFill>
                <a:effectLst/>
                <a:latin typeface="+mj-lt"/>
              </a:rPr>
              <a:t>to 37</a:t>
            </a:r>
            <a:r>
              <a:rPr lang="en-US" sz="2800" b="0" i="0" u="none" strike="noStrike" baseline="30000" dirty="0">
                <a:solidFill>
                  <a:srgbClr val="FF0000"/>
                </a:solidFill>
                <a:effectLst/>
                <a:latin typeface="+mj-lt"/>
              </a:rPr>
              <a:t>0/7th</a:t>
            </a:r>
            <a:r>
              <a:rPr lang="en-US" sz="2800" b="0" i="0" u="none" strike="noStrike" dirty="0">
                <a:solidFill>
                  <a:srgbClr val="FF0000"/>
                </a:solidFill>
                <a:effectLst/>
                <a:latin typeface="+mj-lt"/>
              </a:rPr>
              <a:t> weeks .</a:t>
            </a:r>
          </a:p>
          <a:p>
            <a:pPr lvl="1" algn="just"/>
            <a:r>
              <a:rPr lang="en-US" sz="2800" b="1" dirty="0">
                <a:solidFill>
                  <a:srgbClr val="7030A0"/>
                </a:solidFill>
                <a:latin typeface="+mj-lt"/>
              </a:rPr>
              <a:t>TBA level </a:t>
            </a:r>
            <a:r>
              <a:rPr lang="en-US" sz="2800" b="1" i="0" u="none" strike="noStrike" dirty="0">
                <a:solidFill>
                  <a:srgbClr val="7030A0"/>
                </a:solidFill>
                <a:effectLst/>
                <a:latin typeface="+mj-lt"/>
              </a:rPr>
              <a:t>≥ 100</a:t>
            </a:r>
            <a:r>
              <a:rPr lang="el-GR" sz="2800" i="0" u="none" strike="noStrike" dirty="0">
                <a:solidFill>
                  <a:srgbClr val="7030A0"/>
                </a:solidFill>
                <a:effectLst/>
                <a:latin typeface="+mj-lt"/>
              </a:rPr>
              <a:t> μ</a:t>
            </a:r>
            <a:r>
              <a:rPr lang="en-US" sz="2800" i="0" u="none" strike="noStrike" dirty="0">
                <a:solidFill>
                  <a:srgbClr val="7030A0"/>
                </a:solidFill>
                <a:effectLst/>
                <a:latin typeface="+mj-lt"/>
              </a:rPr>
              <a:t>mol/L</a:t>
            </a:r>
            <a:r>
              <a:rPr lang="en-US" sz="2800" b="1" i="0" u="none" strike="noStrike" dirty="0">
                <a:solidFill>
                  <a:srgbClr val="7030A0"/>
                </a:solidFill>
                <a:effectLst/>
                <a:latin typeface="+mj-lt"/>
              </a:rPr>
              <a:t> </a:t>
            </a:r>
            <a:r>
              <a:rPr lang="en-US" sz="2800" b="0" i="0" u="none" strike="noStrike" dirty="0">
                <a:solidFill>
                  <a:srgbClr val="7030A0"/>
                </a:solidFill>
                <a:effectLst/>
                <a:latin typeface="+mj-lt"/>
              </a:rPr>
              <a:t>:</a:t>
            </a:r>
            <a:r>
              <a:rPr lang="en-US" sz="2800" b="0" i="0" u="none" strike="noStrike" dirty="0">
                <a:solidFill>
                  <a:srgbClr val="000000"/>
                </a:solidFill>
                <a:effectLst/>
                <a:latin typeface="+mj-lt"/>
              </a:rPr>
              <a:t> Delivery </a:t>
            </a:r>
            <a:r>
              <a:rPr lang="en-US" sz="2800" b="0" i="0" u="none" strike="noStrike" dirty="0">
                <a:solidFill>
                  <a:srgbClr val="FF0000"/>
                </a:solidFill>
                <a:effectLst/>
                <a:latin typeface="+mj-lt"/>
              </a:rPr>
              <a:t>at 36</a:t>
            </a:r>
            <a:r>
              <a:rPr lang="en-US" sz="2800" b="0" i="0" u="none" strike="noStrike" baseline="30000" dirty="0">
                <a:solidFill>
                  <a:srgbClr val="FF0000"/>
                </a:solidFill>
                <a:effectLst/>
                <a:latin typeface="+mj-lt"/>
              </a:rPr>
              <a:t>0/7th </a:t>
            </a:r>
            <a:r>
              <a:rPr lang="en-US" sz="2800" b="0" i="0" u="none" strike="noStrike" dirty="0">
                <a:solidFill>
                  <a:srgbClr val="FF0000"/>
                </a:solidFill>
                <a:effectLst/>
                <a:latin typeface="+mj-lt"/>
              </a:rPr>
              <a:t>weeks. </a:t>
            </a:r>
          </a:p>
          <a:p>
            <a:pPr marL="0" indent="0">
              <a:buNone/>
            </a:pPr>
            <a:br>
              <a:rPr lang="en-US" dirty="0"/>
            </a:br>
            <a:br>
              <a:rPr lang="en-US" dirty="0"/>
            </a:br>
            <a:endParaRPr lang="en-US" b="0" i="0" u="none" strike="noStrike" dirty="0">
              <a:solidFill>
                <a:srgbClr val="000000"/>
              </a:solidFill>
              <a:effectLst/>
              <a:latin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153" y="4952734"/>
            <a:ext cx="1905266" cy="1905266"/>
          </a:xfrm>
          <a:prstGeom prst="rect">
            <a:avLst/>
          </a:prstGeom>
          <a:effectLst>
            <a:softEdge rad="215900"/>
          </a:effectLst>
        </p:spPr>
      </p:pic>
      <p:sp>
        <p:nvSpPr>
          <p:cNvPr id="5" name="TextBox 4"/>
          <p:cNvSpPr txBox="1"/>
          <p:nvPr/>
        </p:nvSpPr>
        <p:spPr>
          <a:xfrm>
            <a:off x="11005286" y="6518544"/>
            <a:ext cx="1383891" cy="338554"/>
          </a:xfrm>
          <a:prstGeom prst="rect">
            <a:avLst/>
          </a:prstGeom>
          <a:noFill/>
        </p:spPr>
        <p:txBody>
          <a:bodyPr wrap="square" rtlCol="0">
            <a:spAutoFit/>
          </a:bodyPr>
          <a:lstStyle/>
          <a:p>
            <a:r>
              <a:rPr lang="en-US" sz="1600" b="1" dirty="0">
                <a:latin typeface="Bradley Hand ITC" panose="03070402050302030203" pitchFamily="66" charset="0"/>
              </a:rPr>
              <a:t>To next page</a:t>
            </a:r>
          </a:p>
        </p:txBody>
      </p:sp>
      <p:sp>
        <p:nvSpPr>
          <p:cNvPr id="6" name="Slide Number Placeholder 5"/>
          <p:cNvSpPr>
            <a:spLocks noGrp="1"/>
          </p:cNvSpPr>
          <p:nvPr>
            <p:ph type="sldNum" sz="quarter" idx="12"/>
          </p:nvPr>
        </p:nvSpPr>
        <p:spPr>
          <a:xfrm>
            <a:off x="7548716" y="6342063"/>
            <a:ext cx="2743200" cy="365125"/>
          </a:xfrm>
        </p:spPr>
        <p:txBody>
          <a:bodyPr/>
          <a:lstStyle/>
          <a:p>
            <a:fld id="{873FEAA1-DE30-0640-8272-03C19BC7CCF2}" type="slidenum">
              <a:rPr lang="en-US" sz="2000" b="1" smtClean="0">
                <a:solidFill>
                  <a:srgbClr val="C00000"/>
                </a:solidFill>
              </a:rPr>
              <a:t>22</a:t>
            </a:fld>
            <a:endParaRPr lang="en-US" sz="2000" b="1" dirty="0">
              <a:solidFill>
                <a:srgbClr val="C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2295116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F247-D2BF-2948-B1D8-0FDE344092D1}"/>
              </a:ext>
            </a:extLst>
          </p:cNvPr>
          <p:cNvSpPr>
            <a:spLocks noGrp="1"/>
          </p:cNvSpPr>
          <p:nvPr>
            <p:ph type="title"/>
          </p:nvPr>
        </p:nvSpPr>
        <p:spPr/>
        <p:txBody>
          <a:bodyPr/>
          <a:lstStyle/>
          <a:p>
            <a:r>
              <a:rPr lang="en-US" b="1" i="0" u="none" strike="noStrike" dirty="0">
                <a:solidFill>
                  <a:srgbClr val="E13838"/>
                </a:solidFill>
                <a:effectLst/>
                <a:latin typeface="Arial" panose="020B0604020202020204" pitchFamily="34" charset="0"/>
                <a:cs typeface="Arial" panose="020B0604020202020204" pitchFamily="34" charset="0"/>
              </a:rPr>
              <a:t>Timing of Delivery in ICP</a:t>
            </a:r>
            <a:endParaRPr lang="en-US" dirty="0"/>
          </a:p>
        </p:txBody>
      </p:sp>
      <p:pic>
        <p:nvPicPr>
          <p:cNvPr id="4" name="Content Placeholder 3">
            <a:extLst>
              <a:ext uri="{FF2B5EF4-FFF2-40B4-BE49-F238E27FC236}">
                <a16:creationId xmlns:a16="http://schemas.microsoft.com/office/drawing/2014/main" id="{7D1BA7A9-B19F-E74A-8C83-AC97C8AC96D5}"/>
              </a:ext>
            </a:extLst>
          </p:cNvPr>
          <p:cNvPicPr>
            <a:picLocks noGrp="1" noChangeAspect="1"/>
          </p:cNvPicPr>
          <p:nvPr>
            <p:ph idx="1"/>
          </p:nvPr>
        </p:nvPicPr>
        <p:blipFill>
          <a:blip r:embed="rId2"/>
          <a:stretch>
            <a:fillRect/>
          </a:stretch>
        </p:blipFill>
        <p:spPr>
          <a:xfrm>
            <a:off x="641445" y="1339813"/>
            <a:ext cx="10124877" cy="47270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734" y="4952734"/>
            <a:ext cx="1905266" cy="1905266"/>
          </a:xfrm>
          <a:prstGeom prst="rect">
            <a:avLst/>
          </a:prstGeom>
          <a:effectLst>
            <a:softEdge rad="215900"/>
          </a:effectLst>
        </p:spPr>
      </p:pic>
      <p:sp>
        <p:nvSpPr>
          <p:cNvPr id="6" name="TextBox 5"/>
          <p:cNvSpPr txBox="1"/>
          <p:nvPr/>
        </p:nvSpPr>
        <p:spPr>
          <a:xfrm>
            <a:off x="10926097" y="6532950"/>
            <a:ext cx="1383891" cy="338554"/>
          </a:xfrm>
          <a:prstGeom prst="rect">
            <a:avLst/>
          </a:prstGeom>
          <a:noFill/>
        </p:spPr>
        <p:txBody>
          <a:bodyPr wrap="square" rtlCol="0">
            <a:spAutoFit/>
          </a:bodyPr>
          <a:lstStyle/>
          <a:p>
            <a:r>
              <a:rPr lang="en-US" sz="1600" b="1" dirty="0">
                <a:latin typeface="Bradley Hand ITC" panose="03070402050302030203" pitchFamily="66" charset="0"/>
              </a:rPr>
              <a:t>To next page</a:t>
            </a:r>
          </a:p>
        </p:txBody>
      </p:sp>
      <p:sp>
        <p:nvSpPr>
          <p:cNvPr id="3" name="Slide Number Placeholder 2"/>
          <p:cNvSpPr>
            <a:spLocks noGrp="1"/>
          </p:cNvSpPr>
          <p:nvPr>
            <p:ph type="sldNum" sz="quarter" idx="12"/>
          </p:nvPr>
        </p:nvSpPr>
        <p:spPr>
          <a:xfrm>
            <a:off x="7863216" y="6420435"/>
            <a:ext cx="2743200" cy="365125"/>
          </a:xfrm>
        </p:spPr>
        <p:txBody>
          <a:bodyPr/>
          <a:lstStyle/>
          <a:p>
            <a:fld id="{873FEAA1-DE30-0640-8272-03C19BC7CCF2}" type="slidenum">
              <a:rPr lang="en-US" sz="2000" b="1" smtClean="0">
                <a:solidFill>
                  <a:srgbClr val="C00000"/>
                </a:solidFill>
              </a:rPr>
              <a:t>23</a:t>
            </a:fld>
            <a:endParaRPr lang="en-US" b="1" dirty="0">
              <a:solidFill>
                <a:srgbClr val="C0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266911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583F-73C4-CC44-B62D-696E57863F9F}"/>
              </a:ext>
            </a:extLst>
          </p:cNvPr>
          <p:cNvSpPr>
            <a:spLocks noGrp="1"/>
          </p:cNvSpPr>
          <p:nvPr>
            <p:ph type="title"/>
          </p:nvPr>
        </p:nvSpPr>
        <p:spPr/>
        <p:txBody>
          <a:bodyPr/>
          <a:lstStyle/>
          <a:p>
            <a:r>
              <a:rPr lang="en-US" b="1" dirty="0">
                <a:solidFill>
                  <a:srgbClr val="E13838"/>
                </a:solidFill>
                <a:latin typeface="Arial" panose="020B0604020202020204" pitchFamily="34" charset="0"/>
                <a:cs typeface="Arial" panose="020B0604020202020204" pitchFamily="34" charset="0"/>
              </a:rPr>
              <a:t>Timing of Delivery in ICP</a:t>
            </a:r>
            <a:endParaRPr lang="en-US" dirty="0"/>
          </a:p>
        </p:txBody>
      </p:sp>
      <p:sp>
        <p:nvSpPr>
          <p:cNvPr id="3" name="Content Placeholder 2">
            <a:extLst>
              <a:ext uri="{FF2B5EF4-FFF2-40B4-BE49-F238E27FC236}">
                <a16:creationId xmlns:a16="http://schemas.microsoft.com/office/drawing/2014/main" id="{88D4EDE4-AE51-474D-A2CD-9CDE8D95EC2C}"/>
              </a:ext>
            </a:extLst>
          </p:cNvPr>
          <p:cNvSpPr>
            <a:spLocks noGrp="1"/>
          </p:cNvSpPr>
          <p:nvPr>
            <p:ph idx="1"/>
          </p:nvPr>
        </p:nvSpPr>
        <p:spPr>
          <a:xfrm>
            <a:off x="723767" y="1338928"/>
            <a:ext cx="10515600" cy="4351338"/>
          </a:xfrm>
        </p:spPr>
        <p:txBody>
          <a:bodyPr>
            <a:normAutofit lnSpcReduction="10000"/>
          </a:bodyPr>
          <a:lstStyle/>
          <a:p>
            <a:pPr algn="just"/>
            <a:r>
              <a:rPr lang="en-US" dirty="0">
                <a:solidFill>
                  <a:srgbClr val="FF0000"/>
                </a:solidFill>
                <a:latin typeface="+mj-lt"/>
              </a:rPr>
              <a:t>C</a:t>
            </a:r>
            <a:r>
              <a:rPr lang="en-US" b="0" i="0" u="none" strike="noStrike" dirty="0">
                <a:solidFill>
                  <a:srgbClr val="FF0000"/>
                </a:solidFill>
                <a:effectLst/>
                <a:latin typeface="+mj-lt"/>
              </a:rPr>
              <a:t>onsider delivery prior to 36 weeks in patients with:</a:t>
            </a:r>
          </a:p>
          <a:p>
            <a:pPr lvl="1" algn="just"/>
            <a:r>
              <a:rPr lang="en-US" b="0" i="0" u="none" strike="noStrike" dirty="0">
                <a:solidFill>
                  <a:srgbClr val="000000"/>
                </a:solidFill>
                <a:effectLst/>
                <a:latin typeface="+mj-lt"/>
              </a:rPr>
              <a:t>Excruciating and unremitting maternal pruritus not relieved with pharmacotherapy</a:t>
            </a:r>
          </a:p>
          <a:p>
            <a:pPr lvl="1" algn="just"/>
            <a:r>
              <a:rPr lang="en-US" b="0" i="0" u="none" strike="noStrike" dirty="0">
                <a:solidFill>
                  <a:srgbClr val="000000"/>
                </a:solidFill>
                <a:effectLst/>
                <a:latin typeface="+mj-lt"/>
              </a:rPr>
              <a:t>Worsening hepatic function (e.g., continued increases in transaminases or TBA concentration despite UDCA treatment)</a:t>
            </a:r>
          </a:p>
          <a:p>
            <a:pPr lvl="1" algn="just"/>
            <a:r>
              <a:rPr lang="en-US" b="0" i="0" u="none" strike="noStrike" dirty="0">
                <a:solidFill>
                  <a:srgbClr val="000000"/>
                </a:solidFill>
                <a:effectLst/>
                <a:latin typeface="+mj-lt"/>
              </a:rPr>
              <a:t>A prior history of fetal demise before 36 weeks due to ICP with recurring ICP in the current pregnancy</a:t>
            </a:r>
          </a:p>
          <a:p>
            <a:pPr algn="just"/>
            <a:r>
              <a:rPr lang="en-US" b="0" i="0" u="none" strike="noStrike" dirty="0">
                <a:solidFill>
                  <a:srgbClr val="000000"/>
                </a:solidFill>
                <a:effectLst/>
                <a:latin typeface="+mj-lt"/>
              </a:rPr>
              <a:t>The timing of delivery in these situations is empirical and generally delayed as long as possible after </a:t>
            </a:r>
            <a:r>
              <a:rPr lang="en-US" b="0" i="0" u="none" strike="noStrike" dirty="0">
                <a:solidFill>
                  <a:srgbClr val="FF0000"/>
                </a:solidFill>
                <a:effectLst/>
                <a:latin typeface="+mj-lt"/>
              </a:rPr>
              <a:t>34</a:t>
            </a:r>
            <a:r>
              <a:rPr lang="en-US" b="0" i="0" u="none" strike="noStrike" baseline="30000" dirty="0">
                <a:solidFill>
                  <a:srgbClr val="FF0000"/>
                </a:solidFill>
                <a:effectLst/>
                <a:latin typeface="+mj-lt"/>
              </a:rPr>
              <a:t>0/7th</a:t>
            </a:r>
            <a:r>
              <a:rPr lang="en-US" b="0" i="0" u="none" strike="noStrike" dirty="0">
                <a:solidFill>
                  <a:srgbClr val="FF0000"/>
                </a:solidFill>
                <a:effectLst/>
                <a:latin typeface="+mj-lt"/>
              </a:rPr>
              <a:t> </a:t>
            </a:r>
            <a:r>
              <a:rPr lang="en-US" b="0" i="0" u="none" strike="noStrike" dirty="0">
                <a:solidFill>
                  <a:srgbClr val="000000"/>
                </a:solidFill>
                <a:effectLst/>
                <a:latin typeface="+mj-lt"/>
              </a:rPr>
              <a:t>weeks of gestation, depending on the individual patient's particular circumstances (severity of symptoms, gestational age of previous fetal demise, values, and preferences).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4276" y="5070675"/>
            <a:ext cx="1905266" cy="1905266"/>
          </a:xfrm>
          <a:prstGeom prst="rect">
            <a:avLst/>
          </a:prstGeom>
          <a:effectLst>
            <a:softEdge rad="215900"/>
          </a:effectLst>
        </p:spPr>
      </p:pic>
      <p:sp>
        <p:nvSpPr>
          <p:cNvPr id="5" name="TextBox 4"/>
          <p:cNvSpPr txBox="1"/>
          <p:nvPr/>
        </p:nvSpPr>
        <p:spPr>
          <a:xfrm>
            <a:off x="10926097" y="6532950"/>
            <a:ext cx="1383891" cy="338554"/>
          </a:xfrm>
          <a:prstGeom prst="rect">
            <a:avLst/>
          </a:prstGeom>
          <a:noFill/>
        </p:spPr>
        <p:txBody>
          <a:bodyPr wrap="square" rtlCol="0">
            <a:spAutoFit/>
          </a:bodyPr>
          <a:lstStyle/>
          <a:p>
            <a:r>
              <a:rPr lang="en-US" sz="1600" b="1" dirty="0">
                <a:latin typeface="Bradley Hand ITC" panose="03070402050302030203" pitchFamily="66" charset="0"/>
              </a:rPr>
              <a:t>To next page</a:t>
            </a:r>
          </a:p>
        </p:txBody>
      </p:sp>
      <p:sp>
        <p:nvSpPr>
          <p:cNvPr id="6" name="Slide Number Placeholder 5"/>
          <p:cNvSpPr>
            <a:spLocks noGrp="1"/>
          </p:cNvSpPr>
          <p:nvPr>
            <p:ph type="sldNum" sz="quarter" idx="12"/>
          </p:nvPr>
        </p:nvSpPr>
        <p:spPr>
          <a:xfrm>
            <a:off x="7917426" y="6481506"/>
            <a:ext cx="2743200" cy="365125"/>
          </a:xfrm>
        </p:spPr>
        <p:txBody>
          <a:bodyPr/>
          <a:lstStyle/>
          <a:p>
            <a:fld id="{873FEAA1-DE30-0640-8272-03C19BC7CCF2}" type="slidenum">
              <a:rPr lang="en-US" sz="2000" b="1" smtClean="0">
                <a:solidFill>
                  <a:srgbClr val="C00000"/>
                </a:solidFill>
              </a:rPr>
              <a:t>24</a:t>
            </a:fld>
            <a:endParaRPr lang="en-US" sz="2000" b="1" dirty="0">
              <a:solidFill>
                <a:srgbClr val="C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1329168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B432-4F17-E540-AD94-D039795E238B}"/>
              </a:ext>
            </a:extLst>
          </p:cNvPr>
          <p:cNvSpPr>
            <a:spLocks noGrp="1"/>
          </p:cNvSpPr>
          <p:nvPr>
            <p:ph type="title"/>
          </p:nvPr>
        </p:nvSpPr>
        <p:spPr/>
        <p:txBody>
          <a:bodyPr/>
          <a:lstStyle/>
          <a:p>
            <a:r>
              <a:rPr lang="en-US" b="1" dirty="0">
                <a:solidFill>
                  <a:srgbClr val="E13838"/>
                </a:solidFill>
                <a:latin typeface="Arial" panose="020B0604020202020204" pitchFamily="34" charset="0"/>
                <a:cs typeface="Arial" panose="020B0604020202020204" pitchFamily="34" charset="0"/>
              </a:rPr>
              <a:t>Timing of Delivery in ICP</a:t>
            </a:r>
            <a:endParaRPr lang="en-US" dirty="0"/>
          </a:p>
        </p:txBody>
      </p:sp>
      <p:sp>
        <p:nvSpPr>
          <p:cNvPr id="3" name="Content Placeholder 2">
            <a:extLst>
              <a:ext uri="{FF2B5EF4-FFF2-40B4-BE49-F238E27FC236}">
                <a16:creationId xmlns:a16="http://schemas.microsoft.com/office/drawing/2014/main" id="{30D215EF-D5F5-0D48-9488-506A405883A8}"/>
              </a:ext>
            </a:extLst>
          </p:cNvPr>
          <p:cNvSpPr>
            <a:spLocks noGrp="1"/>
          </p:cNvSpPr>
          <p:nvPr>
            <p:ph idx="1"/>
          </p:nvPr>
        </p:nvSpPr>
        <p:spPr>
          <a:xfrm>
            <a:off x="838200" y="1690688"/>
            <a:ext cx="10234808" cy="4665662"/>
          </a:xfrm>
        </p:spPr>
        <p:txBody>
          <a:bodyPr>
            <a:normAutofit lnSpcReduction="10000"/>
          </a:bodyPr>
          <a:lstStyle/>
          <a:p>
            <a:pPr algn="just"/>
            <a:r>
              <a:rPr lang="en-US" b="1" i="0" u="none" strike="noStrike" dirty="0">
                <a:solidFill>
                  <a:srgbClr val="7030A0"/>
                </a:solidFill>
                <a:effectLst/>
                <a:latin typeface="+mj-lt"/>
              </a:rPr>
              <a:t>ACOG / SMFM recommends </a:t>
            </a:r>
          </a:p>
          <a:p>
            <a:pPr lvl="1" algn="just"/>
            <a:r>
              <a:rPr lang="en-US" sz="2800" b="0" i="0" u="none" strike="noStrike" dirty="0">
                <a:solidFill>
                  <a:srgbClr val="000000"/>
                </a:solidFill>
                <a:effectLst/>
                <a:latin typeface="+mj-lt"/>
              </a:rPr>
              <a:t>For patients with TBA levels </a:t>
            </a:r>
            <a:r>
              <a:rPr lang="en-US" sz="2800" b="0" i="0" u="none" strike="noStrike" dirty="0">
                <a:solidFill>
                  <a:srgbClr val="FF0000"/>
                </a:solidFill>
                <a:effectLst/>
                <a:latin typeface="+mj-lt"/>
              </a:rPr>
              <a:t>&lt;100 </a:t>
            </a:r>
            <a:r>
              <a:rPr lang="el-GR" sz="2800" i="0" u="none" strike="noStrike" dirty="0">
                <a:solidFill>
                  <a:srgbClr val="FF0000"/>
                </a:solidFill>
                <a:effectLst/>
                <a:latin typeface="+mj-lt"/>
              </a:rPr>
              <a:t>μ</a:t>
            </a:r>
            <a:r>
              <a:rPr lang="en-US" sz="2800" i="0" u="none" strike="noStrike" dirty="0">
                <a:solidFill>
                  <a:srgbClr val="FF0000"/>
                </a:solidFill>
                <a:effectLst/>
                <a:latin typeface="+mj-lt"/>
              </a:rPr>
              <a:t>mol/L </a:t>
            </a:r>
            <a:r>
              <a:rPr lang="en-US" sz="2800" b="0" i="0" u="none" strike="noStrike" dirty="0">
                <a:solidFill>
                  <a:srgbClr val="000000"/>
                </a:solidFill>
                <a:effectLst/>
                <a:latin typeface="+mj-lt"/>
              </a:rPr>
              <a:t>, delivery is recommended </a:t>
            </a:r>
            <a:r>
              <a:rPr lang="en-US" sz="2800" b="0" i="0" u="none" strike="noStrike" dirty="0">
                <a:solidFill>
                  <a:srgbClr val="FF0000"/>
                </a:solidFill>
                <a:effectLst/>
                <a:latin typeface="+mj-lt"/>
              </a:rPr>
              <a:t>at 36</a:t>
            </a:r>
            <a:r>
              <a:rPr lang="en-US" sz="2800" b="0" i="0" u="none" strike="noStrike" baseline="30000" dirty="0">
                <a:solidFill>
                  <a:srgbClr val="FF0000"/>
                </a:solidFill>
                <a:effectLst/>
                <a:latin typeface="+mj-lt"/>
              </a:rPr>
              <a:t>0/7th</a:t>
            </a:r>
            <a:r>
              <a:rPr lang="en-US" sz="2800" b="0" i="0" u="none" strike="noStrike" dirty="0">
                <a:solidFill>
                  <a:srgbClr val="FF0000"/>
                </a:solidFill>
                <a:effectLst/>
                <a:latin typeface="+mj-lt"/>
              </a:rPr>
              <a:t> to 39</a:t>
            </a:r>
            <a:r>
              <a:rPr lang="en-US" sz="2800" b="0" i="0" u="none" strike="noStrike" baseline="30000" dirty="0">
                <a:solidFill>
                  <a:srgbClr val="FF0000"/>
                </a:solidFill>
                <a:effectLst/>
                <a:latin typeface="+mj-lt"/>
              </a:rPr>
              <a:t>0/7th</a:t>
            </a:r>
            <a:r>
              <a:rPr lang="en-US" sz="2800" b="0" i="0" u="none" strike="noStrike" dirty="0">
                <a:solidFill>
                  <a:srgbClr val="FF0000"/>
                </a:solidFill>
                <a:effectLst/>
                <a:latin typeface="+mj-lt"/>
              </a:rPr>
              <a:t> weeks of gestation</a:t>
            </a:r>
          </a:p>
          <a:p>
            <a:pPr lvl="1" algn="just"/>
            <a:r>
              <a:rPr lang="en-US" sz="2800" b="0" i="0" u="none" strike="noStrike" dirty="0">
                <a:solidFill>
                  <a:srgbClr val="000000"/>
                </a:solidFill>
                <a:effectLst/>
                <a:latin typeface="+mj-lt"/>
              </a:rPr>
              <a:t>For patients with TBA levels </a:t>
            </a:r>
            <a:r>
              <a:rPr lang="en-US" sz="2800" b="0" i="0" u="none" strike="noStrike" dirty="0">
                <a:solidFill>
                  <a:srgbClr val="FF0000"/>
                </a:solidFill>
                <a:effectLst/>
                <a:latin typeface="+mj-lt"/>
              </a:rPr>
              <a:t>≥100</a:t>
            </a:r>
            <a:r>
              <a:rPr lang="el-GR" sz="2800" i="0" u="none" strike="noStrike" dirty="0">
                <a:solidFill>
                  <a:srgbClr val="FF0000"/>
                </a:solidFill>
                <a:effectLst/>
                <a:latin typeface="+mj-lt"/>
              </a:rPr>
              <a:t> μ</a:t>
            </a:r>
            <a:r>
              <a:rPr lang="en-US" sz="2800" i="0" u="none" strike="noStrike" dirty="0">
                <a:solidFill>
                  <a:srgbClr val="FF0000"/>
                </a:solidFill>
                <a:effectLst/>
                <a:latin typeface="+mj-lt"/>
              </a:rPr>
              <a:t>mol/L</a:t>
            </a:r>
            <a:r>
              <a:rPr lang="en-US" sz="2800" b="0" i="0" u="none" strike="noStrike" dirty="0">
                <a:solidFill>
                  <a:srgbClr val="FF0000"/>
                </a:solidFill>
                <a:effectLst/>
                <a:latin typeface="+mj-lt"/>
              </a:rPr>
              <a:t>, </a:t>
            </a:r>
            <a:r>
              <a:rPr lang="en-US" sz="2800" b="0" i="0" u="none" strike="noStrike" dirty="0">
                <a:solidFill>
                  <a:srgbClr val="000000"/>
                </a:solidFill>
                <a:effectLst/>
                <a:latin typeface="+mj-lt"/>
              </a:rPr>
              <a:t>delivery is recommended at </a:t>
            </a:r>
            <a:r>
              <a:rPr lang="en-US" sz="2800" b="0" i="0" u="none" strike="noStrike" dirty="0">
                <a:solidFill>
                  <a:srgbClr val="FF0000"/>
                </a:solidFill>
                <a:effectLst/>
                <a:latin typeface="+mj-lt"/>
              </a:rPr>
              <a:t>36</a:t>
            </a:r>
            <a:r>
              <a:rPr lang="en-US" sz="2800" b="0" i="0" u="none" strike="noStrike" baseline="30000" dirty="0">
                <a:solidFill>
                  <a:srgbClr val="FF0000"/>
                </a:solidFill>
                <a:effectLst/>
                <a:latin typeface="+mj-lt"/>
              </a:rPr>
              <a:t>0/7th</a:t>
            </a:r>
            <a:r>
              <a:rPr lang="en-US" sz="2800" b="0" i="0" u="none" strike="noStrike" dirty="0">
                <a:solidFill>
                  <a:srgbClr val="FF0000"/>
                </a:solidFill>
                <a:effectLst/>
                <a:latin typeface="+mj-lt"/>
              </a:rPr>
              <a:t> weeks</a:t>
            </a:r>
            <a:r>
              <a:rPr lang="en-US" sz="2800" b="0" i="0" u="none" strike="noStrike" dirty="0">
                <a:solidFill>
                  <a:srgbClr val="000000"/>
                </a:solidFill>
                <a:effectLst/>
                <a:latin typeface="+mj-lt"/>
              </a:rPr>
              <a:t>.</a:t>
            </a:r>
          </a:p>
          <a:p>
            <a:pPr algn="just"/>
            <a:r>
              <a:rPr lang="en-US" dirty="0">
                <a:latin typeface="+mj-lt"/>
              </a:rPr>
              <a:t> </a:t>
            </a:r>
            <a:r>
              <a:rPr lang="en-US" b="1" dirty="0">
                <a:solidFill>
                  <a:srgbClr val="7030A0"/>
                </a:solidFill>
                <a:latin typeface="+mj-lt"/>
              </a:rPr>
              <a:t>National protocol </a:t>
            </a:r>
          </a:p>
          <a:p>
            <a:pPr lvl="1" algn="just"/>
            <a:r>
              <a:rPr lang="en-US" sz="2800" dirty="0">
                <a:latin typeface="+mj-lt"/>
              </a:rPr>
              <a:t>Termination of pregnancy at </a:t>
            </a:r>
            <a:r>
              <a:rPr lang="en-US" sz="2800" dirty="0">
                <a:solidFill>
                  <a:srgbClr val="FF0000"/>
                </a:solidFill>
                <a:latin typeface="+mj-lt"/>
              </a:rPr>
              <a:t>36</a:t>
            </a:r>
            <a:r>
              <a:rPr lang="en-US" sz="2800" baseline="30000" dirty="0">
                <a:solidFill>
                  <a:srgbClr val="FF0000"/>
                </a:solidFill>
                <a:latin typeface="+mj-lt"/>
              </a:rPr>
              <a:t>th</a:t>
            </a:r>
            <a:r>
              <a:rPr lang="en-US" sz="2800" dirty="0">
                <a:solidFill>
                  <a:srgbClr val="FF0000"/>
                </a:solidFill>
                <a:latin typeface="+mj-lt"/>
              </a:rPr>
              <a:t> week </a:t>
            </a:r>
            <a:r>
              <a:rPr lang="en-US" sz="2800" dirty="0">
                <a:latin typeface="+mj-lt"/>
              </a:rPr>
              <a:t>after corticosteroid injection, if it occurs after the </a:t>
            </a:r>
            <a:r>
              <a:rPr lang="en-US" sz="2800" dirty="0">
                <a:solidFill>
                  <a:srgbClr val="FF0000"/>
                </a:solidFill>
                <a:latin typeface="+mj-lt"/>
              </a:rPr>
              <a:t>37</a:t>
            </a:r>
            <a:r>
              <a:rPr lang="en-US" sz="2800" baseline="30000" dirty="0">
                <a:solidFill>
                  <a:srgbClr val="FF0000"/>
                </a:solidFill>
                <a:latin typeface="+mj-lt"/>
              </a:rPr>
              <a:t>th</a:t>
            </a:r>
            <a:r>
              <a:rPr lang="en-US" sz="2800" dirty="0">
                <a:solidFill>
                  <a:srgbClr val="FF0000"/>
                </a:solidFill>
                <a:latin typeface="+mj-lt"/>
              </a:rPr>
              <a:t> week </a:t>
            </a:r>
            <a:r>
              <a:rPr lang="en-US" sz="2800" dirty="0">
                <a:latin typeface="+mj-lt"/>
              </a:rPr>
              <a:t>of pregnancy, </a:t>
            </a:r>
            <a:r>
              <a:rPr lang="en-US" sz="2800" dirty="0">
                <a:solidFill>
                  <a:srgbClr val="7030A0"/>
                </a:solidFill>
                <a:latin typeface="+mj-lt"/>
              </a:rPr>
              <a:t>termination of the pregnancy as soon as the diagnosis is made.</a:t>
            </a:r>
            <a:endParaRPr lang="fa-IR" sz="2800" dirty="0">
              <a:solidFill>
                <a:srgbClr val="7030A0"/>
              </a:solidFill>
              <a:latin typeface="+mj-lt"/>
            </a:endParaRPr>
          </a:p>
          <a:p>
            <a:pPr lvl="1" algn="just"/>
            <a:r>
              <a:rPr lang="en-US" sz="2800" dirty="0">
                <a:latin typeface="+mj-lt"/>
              </a:rPr>
              <a:t>Re-evaluation of  LFT </a:t>
            </a:r>
            <a:r>
              <a:rPr lang="en-US" sz="2800" dirty="0">
                <a:solidFill>
                  <a:srgbClr val="FF0000"/>
                </a:solidFill>
                <a:latin typeface="+mj-lt"/>
              </a:rPr>
              <a:t>6-8 weeks after </a:t>
            </a:r>
            <a:r>
              <a:rPr lang="en-US" sz="2800" dirty="0">
                <a:latin typeface="+mj-lt"/>
              </a:rPr>
              <a:t>delivery.</a:t>
            </a:r>
          </a:p>
          <a:p>
            <a:pPr marL="457200" lvl="1" indent="0" algn="just">
              <a:buNone/>
            </a:pPr>
            <a:br>
              <a:rPr lang="en-US" dirty="0"/>
            </a:br>
            <a:endParaRPr lang="en-US" dirty="0"/>
          </a:p>
        </p:txBody>
      </p:sp>
      <p:sp>
        <p:nvSpPr>
          <p:cNvPr id="4" name="Slide Number Placeholder 3"/>
          <p:cNvSpPr>
            <a:spLocks noGrp="1"/>
          </p:cNvSpPr>
          <p:nvPr>
            <p:ph type="sldNum" sz="quarter" idx="12"/>
          </p:nvPr>
        </p:nvSpPr>
        <p:spPr/>
        <p:txBody>
          <a:bodyPr/>
          <a:lstStyle/>
          <a:p>
            <a:fld id="{873FEAA1-DE30-0640-8272-03C19BC7CCF2}" type="slidenum">
              <a:rPr lang="en-US" sz="2000" b="1" smtClean="0">
                <a:solidFill>
                  <a:srgbClr val="C00000"/>
                </a:solidFill>
              </a:rPr>
              <a:t>25</a:t>
            </a:fld>
            <a:endParaRPr lang="en-US" sz="20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421632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4276" y="5070675"/>
            <a:ext cx="1905266" cy="1905266"/>
          </a:xfrm>
          <a:prstGeom prst="rect">
            <a:avLst/>
          </a:prstGeom>
          <a:effectLst>
            <a:softEdge rad="215900"/>
          </a:effectLst>
        </p:spPr>
      </p:pic>
      <p:sp>
        <p:nvSpPr>
          <p:cNvPr id="2" name="Title 1">
            <a:extLst>
              <a:ext uri="{FF2B5EF4-FFF2-40B4-BE49-F238E27FC236}">
                <a16:creationId xmlns:a16="http://schemas.microsoft.com/office/drawing/2014/main" id="{F2EA096B-F20D-7D41-85E4-120CD0B168EF}"/>
              </a:ext>
            </a:extLst>
          </p:cNvPr>
          <p:cNvSpPr>
            <a:spLocks noGrp="1"/>
          </p:cNvSpPr>
          <p:nvPr>
            <p:ph type="title"/>
          </p:nvPr>
        </p:nvSpPr>
        <p:spPr>
          <a:xfrm>
            <a:off x="605599" y="500062"/>
            <a:ext cx="10515600" cy="744538"/>
          </a:xfrm>
        </p:spPr>
        <p:txBody>
          <a:bodyPr>
            <a:normAutofit/>
          </a:bodyPr>
          <a:lstStyle/>
          <a:p>
            <a:pPr algn="just"/>
            <a:r>
              <a:rPr lang="en-US" b="1" dirty="0">
                <a:solidFill>
                  <a:srgbClr val="C00000"/>
                </a:solidFill>
                <a:latin typeface="Arial" panose="020B0604020202020204" pitchFamily="34" charset="0"/>
                <a:cs typeface="Arial" panose="020B0604020202020204" pitchFamily="34" charset="0"/>
              </a:rPr>
              <a:t>Follow-up post partum</a:t>
            </a:r>
          </a:p>
        </p:txBody>
      </p:sp>
      <p:sp>
        <p:nvSpPr>
          <p:cNvPr id="3" name="Content Placeholder 2">
            <a:extLst>
              <a:ext uri="{FF2B5EF4-FFF2-40B4-BE49-F238E27FC236}">
                <a16:creationId xmlns:a16="http://schemas.microsoft.com/office/drawing/2014/main" id="{6CA49D6F-FBE9-5C4F-8620-CA37B284F8A5}"/>
              </a:ext>
            </a:extLst>
          </p:cNvPr>
          <p:cNvSpPr>
            <a:spLocks noGrp="1"/>
          </p:cNvSpPr>
          <p:nvPr>
            <p:ph idx="1"/>
          </p:nvPr>
        </p:nvSpPr>
        <p:spPr>
          <a:xfrm>
            <a:off x="838201" y="1244600"/>
            <a:ext cx="10060858" cy="5421671"/>
          </a:xfrm>
        </p:spPr>
        <p:txBody>
          <a:bodyPr>
            <a:normAutofit/>
          </a:bodyPr>
          <a:lstStyle/>
          <a:p>
            <a:pPr lvl="1" algn="just"/>
            <a:r>
              <a:rPr lang="en-US" sz="3100" dirty="0">
                <a:solidFill>
                  <a:srgbClr val="000000"/>
                </a:solidFill>
                <a:latin typeface="+mj-lt"/>
              </a:rPr>
              <a:t>Pruritus and laboratory abnormalities rapidly resolve after delivery. </a:t>
            </a:r>
          </a:p>
          <a:p>
            <a:pPr lvl="1" algn="just"/>
            <a:r>
              <a:rPr lang="en-US" sz="3100" dirty="0">
                <a:solidFill>
                  <a:srgbClr val="000000"/>
                </a:solidFill>
                <a:latin typeface="+mj-lt"/>
              </a:rPr>
              <a:t>LFT and bile acid concentration levels should be rechecked if the patient continues to have clinical symptoms after delivery.</a:t>
            </a:r>
          </a:p>
          <a:p>
            <a:pPr lvl="1" algn="just"/>
            <a:r>
              <a:rPr lang="en-US" sz="3100" dirty="0">
                <a:solidFill>
                  <a:srgbClr val="000000"/>
                </a:solidFill>
                <a:latin typeface="+mj-lt"/>
              </a:rPr>
              <a:t>If laboratory abnormalities do not return to normal, the patient should be referred to a </a:t>
            </a:r>
            <a:r>
              <a:rPr lang="en-US" sz="3100" dirty="0" err="1">
                <a:solidFill>
                  <a:srgbClr val="000000"/>
                </a:solidFill>
                <a:latin typeface="+mj-lt"/>
              </a:rPr>
              <a:t>hepatologist</a:t>
            </a:r>
            <a:r>
              <a:rPr lang="en-US" sz="3100" dirty="0">
                <a:solidFill>
                  <a:srgbClr val="000000"/>
                </a:solidFill>
                <a:latin typeface="+mj-lt"/>
              </a:rPr>
              <a:t> to assess for underlying hepatobiliary diseases.  </a:t>
            </a:r>
          </a:p>
          <a:p>
            <a:pPr lvl="1" algn="just"/>
            <a:r>
              <a:rPr lang="en-US" sz="3100" b="0" i="0" u="none" strike="noStrike" dirty="0">
                <a:solidFill>
                  <a:srgbClr val="000000"/>
                </a:solidFill>
                <a:effectLst/>
                <a:latin typeface="+mj-lt"/>
              </a:rPr>
              <a:t>ICP may be associated with subsequent diagnosis of gallstone disease, hepatitis C, fibrosis, cholangitis, hepatobiliary cancer, pancreatic disease, immune-mediated disease, and cardiovascular disease .</a:t>
            </a:r>
          </a:p>
        </p:txBody>
      </p:sp>
      <p:sp>
        <p:nvSpPr>
          <p:cNvPr id="4" name="Slide Number Placeholder 3"/>
          <p:cNvSpPr>
            <a:spLocks noGrp="1"/>
          </p:cNvSpPr>
          <p:nvPr>
            <p:ph type="sldNum" sz="quarter" idx="12"/>
          </p:nvPr>
        </p:nvSpPr>
        <p:spPr>
          <a:xfrm>
            <a:off x="8062451" y="6356350"/>
            <a:ext cx="2743200" cy="365125"/>
          </a:xfrm>
        </p:spPr>
        <p:txBody>
          <a:bodyPr/>
          <a:lstStyle/>
          <a:p>
            <a:fld id="{873FEAA1-DE30-0640-8272-03C19BC7CCF2}" type="slidenum">
              <a:rPr lang="en-US" sz="2000" b="1" smtClean="0">
                <a:solidFill>
                  <a:srgbClr val="C00000"/>
                </a:solidFill>
              </a:rPr>
              <a:t>26</a:t>
            </a:fld>
            <a:endParaRPr lang="en-US" b="1" dirty="0">
              <a:solidFill>
                <a:srgbClr val="C00000"/>
              </a:solidFill>
            </a:endParaRPr>
          </a:p>
        </p:txBody>
      </p:sp>
      <p:sp>
        <p:nvSpPr>
          <p:cNvPr id="6" name="TextBox 5"/>
          <p:cNvSpPr txBox="1"/>
          <p:nvPr/>
        </p:nvSpPr>
        <p:spPr>
          <a:xfrm>
            <a:off x="10899059" y="6538912"/>
            <a:ext cx="1383891" cy="338554"/>
          </a:xfrm>
          <a:prstGeom prst="rect">
            <a:avLst/>
          </a:prstGeom>
          <a:noFill/>
        </p:spPr>
        <p:txBody>
          <a:bodyPr wrap="square" rtlCol="0">
            <a:spAutoFit/>
          </a:bodyPr>
          <a:lstStyle/>
          <a:p>
            <a:r>
              <a:rPr lang="en-US" sz="1600" b="1" dirty="0">
                <a:latin typeface="Bradley Hand ITC" panose="03070402050302030203" pitchFamily="66" charset="0"/>
              </a:rPr>
              <a:t>To next page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3377784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8D0BB-A8FB-8747-8555-B0E487CE1695}"/>
              </a:ext>
            </a:extLst>
          </p:cNvPr>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Follow-up post partum</a:t>
            </a:r>
            <a:endParaRPr lang="en-US" dirty="0"/>
          </a:p>
        </p:txBody>
      </p:sp>
      <p:sp>
        <p:nvSpPr>
          <p:cNvPr id="3" name="Content Placeholder 2">
            <a:extLst>
              <a:ext uri="{FF2B5EF4-FFF2-40B4-BE49-F238E27FC236}">
                <a16:creationId xmlns:a16="http://schemas.microsoft.com/office/drawing/2014/main" id="{F2617849-51FA-AE4F-BCCD-9DE5D5E09610}"/>
              </a:ext>
            </a:extLst>
          </p:cNvPr>
          <p:cNvSpPr>
            <a:spLocks noGrp="1"/>
          </p:cNvSpPr>
          <p:nvPr>
            <p:ph idx="1"/>
          </p:nvPr>
        </p:nvSpPr>
        <p:spPr/>
        <p:txBody>
          <a:bodyPr/>
          <a:lstStyle/>
          <a:p>
            <a:pPr lvl="1" algn="just"/>
            <a:r>
              <a:rPr lang="en-US" sz="2800" b="0" i="0" u="none" strike="noStrike" dirty="0">
                <a:solidFill>
                  <a:srgbClr val="000000"/>
                </a:solidFill>
                <a:effectLst/>
                <a:latin typeface="+mj-lt"/>
              </a:rPr>
              <a:t>The increased risk for cardiovascular disease was only in those individuals with ICP who also had preeclampsia .</a:t>
            </a:r>
          </a:p>
          <a:p>
            <a:pPr lvl="1" algn="just"/>
            <a:r>
              <a:rPr lang="en-US" sz="2800" dirty="0">
                <a:latin typeface="+mj-lt"/>
              </a:rPr>
              <a:t>There is a risk of future hepatobiliary diseases</a:t>
            </a:r>
          </a:p>
          <a:p>
            <a:pPr lvl="1" algn="just"/>
            <a:r>
              <a:rPr lang="en-US" sz="2800" b="0" i="0" u="none" strike="noStrike" dirty="0">
                <a:solidFill>
                  <a:srgbClr val="000000"/>
                </a:solidFill>
                <a:effectLst/>
                <a:latin typeface="+mj-lt"/>
              </a:rPr>
              <a:t>Cholestasis recurs during subsequent pregnancies in 60 to 70 percent of patients with ICP. </a:t>
            </a:r>
          </a:p>
          <a:p>
            <a:pPr lvl="1"/>
            <a:endParaRPr lang="en-US" sz="2800" dirty="0"/>
          </a:p>
          <a:p>
            <a:pPr marL="457200" lvl="1" indent="0" algn="just">
              <a:buNone/>
            </a:pPr>
            <a:r>
              <a:rPr lang="en-US" sz="2800" b="0" i="0" u="none" strike="noStrike" dirty="0">
                <a:solidFill>
                  <a:srgbClr val="222222"/>
                </a:solidFill>
                <a:effectLst/>
                <a:latin typeface="Times New Roman" panose="02020603050405020304" pitchFamily="18" charset="0"/>
                <a:cs typeface="Times New Roman" panose="02020603050405020304" pitchFamily="18" charset="0"/>
              </a:rPr>
              <a:t> </a:t>
            </a:r>
            <a:endParaRPr lang="en-US" sz="2800" b="1" i="0" u="none" strike="noStrike" dirty="0">
              <a:solidFill>
                <a:srgbClr val="FF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B359A70-CBCF-374A-9555-6850862CB8E3}"/>
              </a:ext>
            </a:extLst>
          </p:cNvPr>
          <p:cNvSpPr>
            <a:spLocks noGrp="1"/>
          </p:cNvSpPr>
          <p:nvPr>
            <p:ph type="sldNum" sz="quarter" idx="12"/>
          </p:nvPr>
        </p:nvSpPr>
        <p:spPr/>
        <p:txBody>
          <a:bodyPr/>
          <a:lstStyle/>
          <a:p>
            <a:fld id="{873FEAA1-DE30-0640-8272-03C19BC7CCF2}" type="slidenum">
              <a:rPr lang="en-US" sz="2000" b="1" smtClean="0">
                <a:solidFill>
                  <a:srgbClr val="C00000"/>
                </a:solidFill>
              </a:rPr>
              <a:t>27</a:t>
            </a:fld>
            <a:endParaRPr lang="en-US" sz="14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1520751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AFD9-EDF2-6343-B458-6D46316869D3}"/>
              </a:ext>
            </a:extLst>
          </p:cNvPr>
          <p:cNvSpPr>
            <a:spLocks noGrp="1"/>
          </p:cNvSpPr>
          <p:nvPr>
            <p:ph type="title"/>
          </p:nvPr>
        </p:nvSpPr>
        <p:spPr/>
        <p:txBody>
          <a:bodyPr/>
          <a:lstStyle/>
          <a:p>
            <a:r>
              <a:rPr lang="en-US" b="1" dirty="0">
                <a:solidFill>
                  <a:srgbClr val="C00000"/>
                </a:solidFill>
                <a:latin typeface="Arial" panose="020B0604020202020204" pitchFamily="34" charset="0"/>
              </a:rPr>
              <a:t>Contraception</a:t>
            </a:r>
            <a:endParaRPr lang="en-US" dirty="0">
              <a:solidFill>
                <a:srgbClr val="C00000"/>
              </a:solidFill>
            </a:endParaRPr>
          </a:p>
        </p:txBody>
      </p:sp>
      <p:sp>
        <p:nvSpPr>
          <p:cNvPr id="3" name="Content Placeholder 2">
            <a:extLst>
              <a:ext uri="{FF2B5EF4-FFF2-40B4-BE49-F238E27FC236}">
                <a16:creationId xmlns:a16="http://schemas.microsoft.com/office/drawing/2014/main" id="{AA87EEB2-0310-CD47-B881-504F7C29ABB3}"/>
              </a:ext>
            </a:extLst>
          </p:cNvPr>
          <p:cNvSpPr>
            <a:spLocks noGrp="1"/>
          </p:cNvSpPr>
          <p:nvPr>
            <p:ph idx="1"/>
          </p:nvPr>
        </p:nvSpPr>
        <p:spPr>
          <a:xfrm>
            <a:off x="838199" y="1391504"/>
            <a:ext cx="8106429" cy="5127942"/>
          </a:xfrm>
        </p:spPr>
        <p:txBody>
          <a:bodyPr>
            <a:normAutofit fontScale="92500" lnSpcReduction="10000"/>
          </a:bodyPr>
          <a:lstStyle/>
          <a:p>
            <a:pPr marL="0" indent="0" algn="just">
              <a:buNone/>
            </a:pPr>
            <a:r>
              <a:rPr lang="en-US" b="1" i="0" u="none" strike="noStrike" dirty="0">
                <a:solidFill>
                  <a:srgbClr val="FF0000"/>
                </a:solidFill>
                <a:effectLst/>
                <a:latin typeface="+mj-lt"/>
              </a:rPr>
              <a:t>Estrogen-progestin</a:t>
            </a:r>
          </a:p>
          <a:p>
            <a:pPr lvl="1" algn="just"/>
            <a:r>
              <a:rPr lang="en-US" b="0" i="0" u="none" strike="noStrike" dirty="0">
                <a:solidFill>
                  <a:srgbClr val="000000"/>
                </a:solidFill>
                <a:effectLst/>
                <a:latin typeface="+mj-lt"/>
              </a:rPr>
              <a:t>The administration of estrogen-progestin contraceptives to patients with a history of ICP rarely results in recurrent cholestasis. </a:t>
            </a:r>
          </a:p>
          <a:p>
            <a:pPr lvl="1" algn="just"/>
            <a:r>
              <a:rPr lang="en-US" b="0" i="0" u="none" strike="noStrike" dirty="0">
                <a:solidFill>
                  <a:srgbClr val="000000"/>
                </a:solidFill>
                <a:effectLst/>
                <a:latin typeface="+mj-lt"/>
              </a:rPr>
              <a:t>Combined hormonal contraceptives can be initiated after normalization of LFT. However, patients should be informed of the possible development of pruritus or cholestasis, which should prompt discontinuation of the combined hormonal contraceptive. </a:t>
            </a:r>
          </a:p>
          <a:p>
            <a:pPr lvl="1" algn="just"/>
            <a:r>
              <a:rPr lang="en-US" b="0" i="0" u="none" strike="noStrike" dirty="0">
                <a:solidFill>
                  <a:srgbClr val="000000"/>
                </a:solidFill>
                <a:effectLst/>
                <a:latin typeface="+mj-lt"/>
              </a:rPr>
              <a:t>Routinely check LFT after </a:t>
            </a:r>
            <a:r>
              <a:rPr lang="en-US" b="0" i="0" u="none" strike="noStrike" dirty="0">
                <a:solidFill>
                  <a:srgbClr val="FF0000"/>
                </a:solidFill>
                <a:effectLst/>
                <a:latin typeface="+mj-lt"/>
              </a:rPr>
              <a:t>3-6 months </a:t>
            </a:r>
            <a:r>
              <a:rPr lang="en-US" b="0" i="0" u="none" strike="noStrike" dirty="0">
                <a:solidFill>
                  <a:srgbClr val="000000"/>
                </a:solidFill>
                <a:effectLst/>
                <a:latin typeface="+mj-lt"/>
              </a:rPr>
              <a:t>of such contraception.</a:t>
            </a:r>
          </a:p>
          <a:p>
            <a:pPr algn="just"/>
            <a:r>
              <a:rPr lang="en-US" b="1" dirty="0">
                <a:solidFill>
                  <a:srgbClr val="FF0000"/>
                </a:solidFill>
                <a:latin typeface="Arial" panose="020B0604020202020204" pitchFamily="34" charset="0"/>
              </a:rPr>
              <a:t>Progestin-only</a:t>
            </a:r>
            <a:r>
              <a:rPr lang="en-US" dirty="0">
                <a:solidFill>
                  <a:srgbClr val="FF0000"/>
                </a:solidFill>
                <a:latin typeface="Arial" panose="020B0604020202020204" pitchFamily="34" charset="0"/>
              </a:rPr>
              <a:t> :</a:t>
            </a:r>
          </a:p>
          <a:p>
            <a:pPr lvl="1" algn="just"/>
            <a:r>
              <a:rPr lang="en-US" dirty="0">
                <a:solidFill>
                  <a:srgbClr val="000000"/>
                </a:solidFill>
                <a:latin typeface="+mj-lt"/>
              </a:rPr>
              <a:t>The </a:t>
            </a:r>
            <a:r>
              <a:rPr lang="en-US" dirty="0">
                <a:solidFill>
                  <a:srgbClr val="7030A0"/>
                </a:solidFill>
                <a:latin typeface="+mj-lt"/>
              </a:rPr>
              <a:t>CDC</a:t>
            </a:r>
            <a:r>
              <a:rPr lang="en-US" dirty="0">
                <a:solidFill>
                  <a:srgbClr val="000000"/>
                </a:solidFill>
                <a:latin typeface="+mj-lt"/>
              </a:rPr>
              <a:t> consider progestin-only contraceptives an acceptable choice for patients with a history of ICP or cholestasis related to use of estrogen-progestin contraceptives . </a:t>
            </a:r>
          </a:p>
          <a:p>
            <a:pPr lvl="1" algn="just"/>
            <a:r>
              <a:rPr lang="en-US" dirty="0">
                <a:solidFill>
                  <a:srgbClr val="000000"/>
                </a:solidFill>
                <a:latin typeface="+mj-lt"/>
              </a:rPr>
              <a:t>The risk of recurrent cholestasis is low.</a:t>
            </a:r>
          </a:p>
          <a:p>
            <a:pPr algn="l"/>
            <a:endParaRPr lang="en-US" dirty="0"/>
          </a:p>
        </p:txBody>
      </p:sp>
      <p:sp>
        <p:nvSpPr>
          <p:cNvPr id="6" name="Slide Number Placeholder 5"/>
          <p:cNvSpPr>
            <a:spLocks noGrp="1"/>
          </p:cNvSpPr>
          <p:nvPr>
            <p:ph type="sldNum" sz="quarter" idx="12"/>
          </p:nvPr>
        </p:nvSpPr>
        <p:spPr>
          <a:xfrm>
            <a:off x="8182897" y="6492875"/>
            <a:ext cx="2743200" cy="365125"/>
          </a:xfrm>
        </p:spPr>
        <p:txBody>
          <a:bodyPr/>
          <a:lstStyle/>
          <a:p>
            <a:fld id="{873FEAA1-DE30-0640-8272-03C19BC7CCF2}" type="slidenum">
              <a:rPr lang="en-US" sz="2000" b="1" smtClean="0">
                <a:solidFill>
                  <a:srgbClr val="C00000"/>
                </a:solidFill>
              </a:rPr>
              <a:t>28</a:t>
            </a:fld>
            <a:endParaRPr lang="en-US" b="1" dirty="0">
              <a:solidFill>
                <a:srgbClr val="C00000"/>
              </a:solidFill>
            </a:endParaRPr>
          </a:p>
        </p:txBody>
      </p:sp>
      <p:pic>
        <p:nvPicPr>
          <p:cNvPr id="7" name="Picture 6"/>
          <p:cNvPicPr>
            <a:picLocks noChangeAspect="1"/>
          </p:cNvPicPr>
          <p:nvPr/>
        </p:nvPicPr>
        <p:blipFill rotWithShape="1">
          <a:blip r:embed="rId2"/>
          <a:srcRect b="23294"/>
          <a:stretch/>
        </p:blipFill>
        <p:spPr>
          <a:xfrm>
            <a:off x="9062617" y="1730763"/>
            <a:ext cx="2935237" cy="3235273"/>
          </a:xfrm>
          <a:prstGeom prst="rect">
            <a:avLst/>
          </a:prstGeom>
          <a:effectLst>
            <a:softEdge rad="1524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3468370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38E0-23B9-FB49-80DA-7E4D0498B5DD}"/>
              </a:ext>
            </a:extLst>
          </p:cNvPr>
          <p:cNvSpPr>
            <a:spLocks noGrp="1"/>
          </p:cNvSpPr>
          <p:nvPr>
            <p:ph type="title"/>
          </p:nvPr>
        </p:nvSpPr>
        <p:spPr/>
        <p:txBody>
          <a:bodyPr>
            <a:normAutofit/>
          </a:bodyPr>
          <a:lstStyle/>
          <a:p>
            <a:r>
              <a:rPr lang="en-US" sz="4000" b="1" i="1" dirty="0">
                <a:solidFill>
                  <a:srgbClr val="C00000"/>
                </a:solidFill>
                <a:effectLst/>
                <a:latin typeface="Arial" panose="020B0604020202020204" pitchFamily="34" charset="0"/>
                <a:cs typeface="Arial" panose="020B0604020202020204" pitchFamily="34" charset="0"/>
              </a:rPr>
              <a:t>Prevention</a:t>
            </a:r>
            <a:endParaRPr lang="en-US" sz="4000" b="1"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D932FF-3AD6-D743-BA39-25B3D596D1EF}"/>
              </a:ext>
            </a:extLst>
          </p:cNvPr>
          <p:cNvSpPr>
            <a:spLocks noGrp="1"/>
          </p:cNvSpPr>
          <p:nvPr>
            <p:ph idx="1"/>
          </p:nvPr>
        </p:nvSpPr>
        <p:spPr>
          <a:xfrm>
            <a:off x="838200" y="1495425"/>
            <a:ext cx="11126122" cy="4351338"/>
          </a:xfrm>
        </p:spPr>
        <p:txBody>
          <a:bodyPr/>
          <a:lstStyle/>
          <a:p>
            <a:pPr algn="just"/>
            <a:r>
              <a:rPr lang="en-US" dirty="0">
                <a:effectLst/>
                <a:latin typeface="+mj-lt"/>
              </a:rPr>
              <a:t>It is not possible to prevent the condition in predisposed women, although it is possible to screen for biochemical abnormalities before symptoms occur. </a:t>
            </a:r>
          </a:p>
          <a:p>
            <a:pPr algn="just"/>
            <a:r>
              <a:rPr lang="en-US" dirty="0">
                <a:effectLst/>
                <a:latin typeface="+mj-lt"/>
              </a:rPr>
              <a:t>If a woman with a history of ICP requires antibiotics, it is advisable to avoid drugs that more commonly cause cholestasis in susceptible individuals, such as :</a:t>
            </a:r>
          </a:p>
          <a:p>
            <a:pPr lvl="1" algn="just"/>
            <a:r>
              <a:rPr lang="en-US" sz="2800" dirty="0">
                <a:latin typeface="+mj-lt"/>
              </a:rPr>
              <a:t>E</a:t>
            </a:r>
            <a:r>
              <a:rPr lang="en-US" sz="2800" dirty="0">
                <a:effectLst/>
                <a:latin typeface="+mj-lt"/>
              </a:rPr>
              <a:t>rythromycin</a:t>
            </a:r>
          </a:p>
          <a:p>
            <a:pPr lvl="1" algn="just"/>
            <a:r>
              <a:rPr lang="en-US" sz="2800" dirty="0">
                <a:latin typeface="+mj-lt"/>
              </a:rPr>
              <a:t>F</a:t>
            </a:r>
            <a:r>
              <a:rPr lang="en-US" sz="2800" dirty="0">
                <a:effectLst/>
                <a:latin typeface="+mj-lt"/>
              </a:rPr>
              <a:t>lucloxacillin </a:t>
            </a:r>
          </a:p>
          <a:p>
            <a:pPr lvl="1" algn="just"/>
            <a:r>
              <a:rPr lang="en-US" sz="2800" dirty="0">
                <a:latin typeface="+mj-lt"/>
              </a:rPr>
              <a:t>A</a:t>
            </a:r>
            <a:r>
              <a:rPr lang="en-US" sz="2800" dirty="0">
                <a:effectLst/>
                <a:latin typeface="+mj-lt"/>
              </a:rPr>
              <a:t>moxicillin–clavulanic acid </a:t>
            </a:r>
          </a:p>
          <a:p>
            <a:endParaRPr lang="en-US" sz="2400" dirty="0"/>
          </a:p>
          <a:p>
            <a:endParaRPr lang="en-US" sz="4000" dirty="0"/>
          </a:p>
        </p:txBody>
      </p:sp>
      <p:sp>
        <p:nvSpPr>
          <p:cNvPr id="4" name="Slide Number Placeholder 3"/>
          <p:cNvSpPr>
            <a:spLocks noGrp="1"/>
          </p:cNvSpPr>
          <p:nvPr>
            <p:ph type="sldNum" sz="quarter" idx="12"/>
          </p:nvPr>
        </p:nvSpPr>
        <p:spPr/>
        <p:txBody>
          <a:bodyPr/>
          <a:lstStyle/>
          <a:p>
            <a:fld id="{873FEAA1-DE30-0640-8272-03C19BC7CCF2}" type="slidenum">
              <a:rPr lang="en-US" sz="2000" b="1" smtClean="0">
                <a:solidFill>
                  <a:srgbClr val="C00000"/>
                </a:solidFill>
              </a:rPr>
              <a:t>29</a:t>
            </a:fld>
            <a:endParaRPr lang="en-US" sz="2000" b="1" dirty="0">
              <a:solidFill>
                <a:srgbClr val="C00000"/>
              </a:solidFill>
            </a:endParaRPr>
          </a:p>
        </p:txBody>
      </p:sp>
      <p:pic>
        <p:nvPicPr>
          <p:cNvPr id="8" name="Picture 7"/>
          <p:cNvPicPr>
            <a:picLocks noChangeAspect="1"/>
          </p:cNvPicPr>
          <p:nvPr/>
        </p:nvPicPr>
        <p:blipFill>
          <a:blip r:embed="rId2"/>
          <a:stretch>
            <a:fillRect/>
          </a:stretch>
        </p:blipFill>
        <p:spPr>
          <a:xfrm>
            <a:off x="7433187" y="3671094"/>
            <a:ext cx="4531135" cy="2590040"/>
          </a:xfrm>
          <a:prstGeom prst="rect">
            <a:avLst/>
          </a:prstGeom>
          <a:effectLst>
            <a:softEdge rad="152400"/>
          </a:effectLst>
        </p:spPr>
      </p:pic>
      <p:sp>
        <p:nvSpPr>
          <p:cNvPr id="9" name="Rectangle 8"/>
          <p:cNvSpPr/>
          <p:nvPr/>
        </p:nvSpPr>
        <p:spPr>
          <a:xfrm>
            <a:off x="10869561" y="5846763"/>
            <a:ext cx="958645" cy="3033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324855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3">
                <a:lumMod val="5000"/>
                <a:lumOff val="95000"/>
              </a:schemeClr>
            </a:gs>
            <a:gs pos="88000">
              <a:schemeClr val="accent3">
                <a:lumMod val="45000"/>
                <a:lumOff val="55000"/>
              </a:schemeClr>
            </a:gs>
            <a:gs pos="94000">
              <a:schemeClr val="accent3">
                <a:lumMod val="45000"/>
                <a:lumOff val="55000"/>
              </a:schemeClr>
            </a:gs>
            <a:gs pos="76000">
              <a:schemeClr val="accent3">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A354-AC9A-A440-BB65-AE3797BEA321}"/>
              </a:ext>
            </a:extLst>
          </p:cNvPr>
          <p:cNvSpPr>
            <a:spLocks noGrp="1"/>
          </p:cNvSpPr>
          <p:nvPr>
            <p:ph type="title"/>
          </p:nvPr>
        </p:nvSpPr>
        <p:spPr/>
        <p:txBody>
          <a:bodyPr/>
          <a:lstStyle/>
          <a:p>
            <a:r>
              <a:rPr lang="en-US" b="1" dirty="0">
                <a:solidFill>
                  <a:srgbClr val="C00000"/>
                </a:solidFill>
                <a:latin typeface="Arial" panose="020B0604020202020204" pitchFamily="34" charset="0"/>
              </a:rPr>
              <a:t>Risk factors</a:t>
            </a:r>
            <a:endParaRPr lang="en-US" dirty="0">
              <a:solidFill>
                <a:srgbClr val="C00000"/>
              </a:solidFill>
            </a:endParaRPr>
          </a:p>
        </p:txBody>
      </p:sp>
      <p:sp>
        <p:nvSpPr>
          <p:cNvPr id="3" name="Content Placeholder 2">
            <a:extLst>
              <a:ext uri="{FF2B5EF4-FFF2-40B4-BE49-F238E27FC236}">
                <a16:creationId xmlns:a16="http://schemas.microsoft.com/office/drawing/2014/main" id="{0AE1C096-7A71-D649-B219-4134D894FEA8}"/>
              </a:ext>
            </a:extLst>
          </p:cNvPr>
          <p:cNvSpPr>
            <a:spLocks noGrp="1"/>
          </p:cNvSpPr>
          <p:nvPr>
            <p:ph idx="1"/>
          </p:nvPr>
        </p:nvSpPr>
        <p:spPr>
          <a:xfrm>
            <a:off x="838199" y="1825625"/>
            <a:ext cx="7091149" cy="4351338"/>
          </a:xfrm>
        </p:spPr>
        <p:txBody>
          <a:bodyPr>
            <a:normAutofit/>
          </a:bodyPr>
          <a:lstStyle/>
          <a:p>
            <a:pPr algn="just"/>
            <a:r>
              <a:rPr lang="en-US" b="0" i="0" u="none" strike="noStrike" dirty="0">
                <a:solidFill>
                  <a:srgbClr val="000000"/>
                </a:solidFill>
                <a:effectLst/>
                <a:latin typeface="+mj-lt"/>
              </a:rPr>
              <a:t>A past history of ICP is a strong risk factor for recurrence in subsequent pregnancies.</a:t>
            </a:r>
          </a:p>
          <a:p>
            <a:pPr algn="just"/>
            <a:r>
              <a:rPr lang="en-US" b="0" i="0" u="none" strike="noStrike" dirty="0">
                <a:solidFill>
                  <a:srgbClr val="000000"/>
                </a:solidFill>
                <a:effectLst/>
                <a:latin typeface="+mj-lt"/>
              </a:rPr>
              <a:t>Personal or family history of the disorder or secondary to OCP</a:t>
            </a:r>
          </a:p>
          <a:p>
            <a:pPr algn="just"/>
            <a:r>
              <a:rPr lang="en-US" b="0" i="0" u="none" strike="noStrike" dirty="0">
                <a:solidFill>
                  <a:srgbClr val="000000"/>
                </a:solidFill>
                <a:effectLst/>
                <a:latin typeface="+mj-lt"/>
              </a:rPr>
              <a:t>Multiple gestation </a:t>
            </a:r>
          </a:p>
          <a:p>
            <a:pPr algn="just"/>
            <a:r>
              <a:rPr lang="en-US" dirty="0">
                <a:latin typeface="+mj-lt"/>
              </a:rPr>
              <a:t>Pre-existing </a:t>
            </a:r>
            <a:r>
              <a:rPr lang="en-US" b="0" i="0" u="none" strike="noStrike" dirty="0">
                <a:solidFill>
                  <a:srgbClr val="000000"/>
                </a:solidFill>
                <a:effectLst/>
                <a:latin typeface="+mj-lt"/>
              </a:rPr>
              <a:t>hepatitis C , cholelithiasis , non alcoholic fatty liver disease, AIH</a:t>
            </a:r>
          </a:p>
          <a:p>
            <a:pPr algn="just"/>
            <a:r>
              <a:rPr lang="en-US" b="0" i="0" u="none" strike="noStrike" dirty="0">
                <a:solidFill>
                  <a:srgbClr val="000000"/>
                </a:solidFill>
                <a:effectLst/>
                <a:latin typeface="+mj-lt"/>
              </a:rPr>
              <a:t>Advanced maternal age ( older than 35 Y/O ) </a:t>
            </a:r>
            <a:endParaRPr lang="en-US" i="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6404" y="2092912"/>
            <a:ext cx="3780048" cy="2520032"/>
          </a:xfrm>
          <a:prstGeom prst="rect">
            <a:avLst/>
          </a:prstGeom>
          <a:effectLst>
            <a:softEdge rad="228600"/>
          </a:effectLst>
        </p:spPr>
      </p:pic>
      <p:sp>
        <p:nvSpPr>
          <p:cNvPr id="5" name="Slide Number Placeholder 4"/>
          <p:cNvSpPr>
            <a:spLocks noGrp="1"/>
          </p:cNvSpPr>
          <p:nvPr>
            <p:ph type="sldNum" sz="quarter" idx="12"/>
          </p:nvPr>
        </p:nvSpPr>
        <p:spPr>
          <a:xfrm>
            <a:off x="9466004" y="6474334"/>
            <a:ext cx="2743200" cy="365125"/>
          </a:xfrm>
        </p:spPr>
        <p:txBody>
          <a:bodyPr/>
          <a:lstStyle/>
          <a:p>
            <a:fld id="{873FEAA1-DE30-0640-8272-03C19BC7CCF2}" type="slidenum">
              <a:rPr lang="en-US" sz="2000" b="1" smtClean="0">
                <a:solidFill>
                  <a:srgbClr val="C00000"/>
                </a:solidFill>
              </a:rPr>
              <a:t>3</a:t>
            </a:fld>
            <a:endParaRPr lang="en-US" sz="2000" b="1"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2139088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051" y="485398"/>
            <a:ext cx="3998793" cy="5765552"/>
          </a:xfrm>
          <a:prstGeom prst="rect">
            <a:avLst/>
          </a:prstGeom>
          <a:effectLst>
            <a:softEdge rad="317500"/>
          </a:effectLst>
        </p:spPr>
      </p:pic>
      <p:pic>
        <p:nvPicPr>
          <p:cNvPr id="5" name="Picture 4"/>
          <p:cNvPicPr>
            <a:picLocks noChangeAspect="1"/>
          </p:cNvPicPr>
          <p:nvPr/>
        </p:nvPicPr>
        <p:blipFill>
          <a:blip r:embed="rId4"/>
          <a:stretch>
            <a:fillRect/>
          </a:stretch>
        </p:blipFill>
        <p:spPr>
          <a:xfrm rot="1456342">
            <a:off x="6722575" y="246897"/>
            <a:ext cx="5101396" cy="2887582"/>
          </a:xfrm>
          <a:prstGeom prst="rect">
            <a:avLst/>
          </a:prstGeom>
          <a:effectLst>
            <a:softEdge rad="406400"/>
          </a:effectLst>
        </p:spPr>
      </p:pic>
      <p:sp>
        <p:nvSpPr>
          <p:cNvPr id="8" name="TextBox 7"/>
          <p:cNvSpPr txBox="1"/>
          <p:nvPr/>
        </p:nvSpPr>
        <p:spPr>
          <a:xfrm rot="1449925">
            <a:off x="8141008" y="2401837"/>
            <a:ext cx="2564414" cy="461665"/>
          </a:xfrm>
          <a:prstGeom prst="rect">
            <a:avLst/>
          </a:prstGeom>
          <a:noFill/>
        </p:spPr>
        <p:txBody>
          <a:bodyPr wrap="square" rtlCol="0">
            <a:spAutoFit/>
          </a:bodyPr>
          <a:lstStyle/>
          <a:p>
            <a:r>
              <a:rPr lang="en-US" sz="2400" b="1" dirty="0">
                <a:solidFill>
                  <a:srgbClr val="C00000"/>
                </a:solidFill>
                <a:latin typeface="Bradley Hand ITC" panose="03070402050302030203" pitchFamily="66" charset="0"/>
              </a:rPr>
              <a:t>For your attention</a:t>
            </a:r>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artisticGlowEdges trans="20000" smoothness="2"/>
                    </a14:imgEffect>
                  </a14:imgLayer>
                </a14:imgProps>
              </a:ext>
              <a:ext uri="{28A0092B-C50C-407E-A947-70E740481C1C}">
                <a14:useLocalDpi xmlns:a14="http://schemas.microsoft.com/office/drawing/2010/main" val="0"/>
              </a:ext>
            </a:extLst>
          </a:blip>
          <a:stretch>
            <a:fillRect/>
          </a:stretch>
        </p:blipFill>
        <p:spPr>
          <a:xfrm>
            <a:off x="0" y="5655800"/>
            <a:ext cx="1116483" cy="1190300"/>
          </a:xfrm>
          <a:prstGeom prst="rect">
            <a:avLst/>
          </a:prstGeom>
        </p:spPr>
      </p:pic>
    </p:spTree>
    <p:extLst>
      <p:ext uri="{BB962C8B-B14F-4D97-AF65-F5344CB8AC3E}">
        <p14:creationId xmlns:p14="http://schemas.microsoft.com/office/powerpoint/2010/main" val="10875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B3B8-92A9-AB45-89B4-9948539A7E91}"/>
              </a:ext>
            </a:extLst>
          </p:cNvPr>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Etiology</a:t>
            </a:r>
          </a:p>
        </p:txBody>
      </p:sp>
      <p:sp>
        <p:nvSpPr>
          <p:cNvPr id="3" name="Content Placeholder 2">
            <a:extLst>
              <a:ext uri="{FF2B5EF4-FFF2-40B4-BE49-F238E27FC236}">
                <a16:creationId xmlns:a16="http://schemas.microsoft.com/office/drawing/2014/main" id="{E79E41B2-5CAD-1F40-BB9D-CE96202C1EEB}"/>
              </a:ext>
            </a:extLst>
          </p:cNvPr>
          <p:cNvSpPr>
            <a:spLocks noGrp="1"/>
          </p:cNvSpPr>
          <p:nvPr>
            <p:ph idx="1"/>
          </p:nvPr>
        </p:nvSpPr>
        <p:spPr>
          <a:xfrm>
            <a:off x="838200" y="1822450"/>
            <a:ext cx="6870895" cy="4351338"/>
          </a:xfrm>
        </p:spPr>
        <p:txBody>
          <a:bodyPr>
            <a:normAutofit/>
          </a:bodyPr>
          <a:lstStyle/>
          <a:p>
            <a:endParaRPr lang="en-US" dirty="0"/>
          </a:p>
          <a:p>
            <a:r>
              <a:rPr lang="en-US" dirty="0">
                <a:latin typeface="+mj-lt"/>
              </a:rPr>
              <a:t>Genetic susceptibility                  Increased risk in FDR, some ethic groups</a:t>
            </a:r>
          </a:p>
          <a:p>
            <a:r>
              <a:rPr lang="en-US" dirty="0">
                <a:latin typeface="+mj-lt"/>
              </a:rPr>
              <a:t>Hormonal factors                  Increased estrogen, Altered progesterone metabolism</a:t>
            </a:r>
          </a:p>
          <a:p>
            <a:r>
              <a:rPr lang="en-US" dirty="0">
                <a:latin typeface="+mj-lt"/>
              </a:rPr>
              <a:t>Environmental factors                 Low selenium diet, Low vitamin D level</a:t>
            </a:r>
          </a:p>
          <a:p>
            <a:endParaRPr lang="en-US" dirty="0"/>
          </a:p>
        </p:txBody>
      </p:sp>
      <p:sp>
        <p:nvSpPr>
          <p:cNvPr id="4" name="Right Arrow 3">
            <a:extLst>
              <a:ext uri="{FF2B5EF4-FFF2-40B4-BE49-F238E27FC236}">
                <a16:creationId xmlns:a16="http://schemas.microsoft.com/office/drawing/2014/main" id="{019076CD-576D-AB40-A16C-EC5FF32B0F4F}"/>
              </a:ext>
            </a:extLst>
          </p:cNvPr>
          <p:cNvSpPr/>
          <p:nvPr/>
        </p:nvSpPr>
        <p:spPr>
          <a:xfrm>
            <a:off x="4523714" y="2326083"/>
            <a:ext cx="978408" cy="3734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a:extLst>
              <a:ext uri="{FF2B5EF4-FFF2-40B4-BE49-F238E27FC236}">
                <a16:creationId xmlns:a16="http://schemas.microsoft.com/office/drawing/2014/main" id="{39E3B554-EAB8-8C45-8970-76E8DE7CDC83}"/>
              </a:ext>
            </a:extLst>
          </p:cNvPr>
          <p:cNvSpPr/>
          <p:nvPr/>
        </p:nvSpPr>
        <p:spPr>
          <a:xfrm>
            <a:off x="4004825" y="3254445"/>
            <a:ext cx="978408" cy="3734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188B40DF-4FC2-E14B-B57F-07380CD2FC6D}"/>
              </a:ext>
            </a:extLst>
          </p:cNvPr>
          <p:cNvSpPr/>
          <p:nvPr/>
        </p:nvSpPr>
        <p:spPr>
          <a:xfrm>
            <a:off x="4494029" y="4212189"/>
            <a:ext cx="978408" cy="3734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 name="Picture 9"/>
          <p:cNvPicPr>
            <a:picLocks noChangeAspect="1"/>
          </p:cNvPicPr>
          <p:nvPr/>
        </p:nvPicPr>
        <p:blipFill>
          <a:blip r:embed="rId2"/>
          <a:stretch>
            <a:fillRect/>
          </a:stretch>
        </p:blipFill>
        <p:spPr>
          <a:xfrm>
            <a:off x="7709095" y="2051482"/>
            <a:ext cx="4144083" cy="3526199"/>
          </a:xfrm>
          <a:prstGeom prst="rect">
            <a:avLst/>
          </a:prstGeom>
          <a:effectLst>
            <a:softEdge rad="114300"/>
          </a:effectLst>
        </p:spPr>
      </p:pic>
      <p:sp>
        <p:nvSpPr>
          <p:cNvPr id="7" name="Slide Number Placeholder 6"/>
          <p:cNvSpPr>
            <a:spLocks noGrp="1"/>
          </p:cNvSpPr>
          <p:nvPr>
            <p:ph type="sldNum" sz="quarter" idx="12"/>
          </p:nvPr>
        </p:nvSpPr>
        <p:spPr>
          <a:xfrm>
            <a:off x="9436498" y="6474334"/>
            <a:ext cx="2743200" cy="365125"/>
          </a:xfrm>
        </p:spPr>
        <p:txBody>
          <a:bodyPr/>
          <a:lstStyle/>
          <a:p>
            <a:fld id="{873FEAA1-DE30-0640-8272-03C19BC7CCF2}" type="slidenum">
              <a:rPr lang="en-US" sz="2000" b="1" smtClean="0">
                <a:solidFill>
                  <a:srgbClr val="C00000"/>
                </a:solidFill>
              </a:rPr>
              <a:t>4</a:t>
            </a:fld>
            <a:endParaRPr lang="en-US" sz="2000" b="1" dirty="0">
              <a:solidFill>
                <a:srgbClr val="C0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130228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F7F6-CCB7-B54F-B5ED-C5227B9EFDA1}"/>
              </a:ext>
            </a:extLst>
          </p:cNvPr>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Clinical Manifestation</a:t>
            </a:r>
            <a:endParaRPr lang="en-US" dirty="0"/>
          </a:p>
        </p:txBody>
      </p:sp>
      <p:sp>
        <p:nvSpPr>
          <p:cNvPr id="3" name="Content Placeholder 2">
            <a:extLst>
              <a:ext uri="{FF2B5EF4-FFF2-40B4-BE49-F238E27FC236}">
                <a16:creationId xmlns:a16="http://schemas.microsoft.com/office/drawing/2014/main" id="{AE34B434-E681-AC41-A55A-3244279C91B0}"/>
              </a:ext>
            </a:extLst>
          </p:cNvPr>
          <p:cNvSpPr>
            <a:spLocks noGrp="1"/>
          </p:cNvSpPr>
          <p:nvPr>
            <p:ph idx="1"/>
          </p:nvPr>
        </p:nvSpPr>
        <p:spPr>
          <a:xfrm>
            <a:off x="838201" y="1364566"/>
            <a:ext cx="6007099" cy="5261317"/>
          </a:xfrm>
        </p:spPr>
        <p:txBody>
          <a:bodyPr>
            <a:normAutofit/>
          </a:bodyPr>
          <a:lstStyle/>
          <a:p>
            <a:pPr algn="just"/>
            <a:r>
              <a:rPr lang="en-US" b="0" i="0" u="none" strike="noStrike" dirty="0">
                <a:solidFill>
                  <a:srgbClr val="000000"/>
                </a:solidFill>
                <a:effectLst/>
                <a:latin typeface="+mj-lt"/>
              </a:rPr>
              <a:t>The first symptom of ICP is typically pruritus, which ranges from mild to intolerable</a:t>
            </a:r>
            <a:r>
              <a:rPr lang="en-US" dirty="0">
                <a:solidFill>
                  <a:srgbClr val="000000"/>
                </a:solidFill>
                <a:latin typeface="+mj-lt"/>
              </a:rPr>
              <a:t>, </a:t>
            </a:r>
            <a:r>
              <a:rPr lang="en-US" b="0" i="0" u="none" strike="noStrike" dirty="0">
                <a:solidFill>
                  <a:srgbClr val="000000"/>
                </a:solidFill>
                <a:effectLst/>
                <a:latin typeface="+mj-lt"/>
              </a:rPr>
              <a:t>often generalized, and predominates on the palms and soles and is worse at night.</a:t>
            </a:r>
          </a:p>
          <a:p>
            <a:pPr algn="just"/>
            <a:r>
              <a:rPr lang="en-US" b="0" i="0" u="none" strike="noStrike" dirty="0">
                <a:solidFill>
                  <a:srgbClr val="000000"/>
                </a:solidFill>
                <a:effectLst/>
                <a:latin typeface="+mj-lt"/>
              </a:rPr>
              <a:t>Pruritus and other symptoms usually develop during the late second or third trimester. H</a:t>
            </a:r>
            <a:r>
              <a:rPr lang="en-US" dirty="0">
                <a:latin typeface="+mj-lt"/>
              </a:rPr>
              <a:t>owever, presentations as early as week 7 of gestation have been documented, t</a:t>
            </a:r>
            <a:r>
              <a:rPr lang="en-US" b="0" i="0" u="none" strike="noStrike" dirty="0">
                <a:solidFill>
                  <a:srgbClr val="000000"/>
                </a:solidFill>
                <a:effectLst/>
                <a:latin typeface="+mj-lt"/>
              </a:rPr>
              <a:t>ransient first trimester symptoms have been linked to ovarian hyperstimulation syndrome after IVF.</a:t>
            </a:r>
            <a:endParaRPr lang="en-US" dirty="0">
              <a:latin typeface="+mj-lt"/>
            </a:endParaRPr>
          </a:p>
        </p:txBody>
      </p:sp>
      <p:sp>
        <p:nvSpPr>
          <p:cNvPr id="4" name="Slide Number Placeholder 3"/>
          <p:cNvSpPr>
            <a:spLocks noGrp="1"/>
          </p:cNvSpPr>
          <p:nvPr>
            <p:ph type="sldNum" sz="quarter" idx="12"/>
          </p:nvPr>
        </p:nvSpPr>
        <p:spPr>
          <a:xfrm>
            <a:off x="9448800" y="6482656"/>
            <a:ext cx="2743200" cy="365125"/>
          </a:xfrm>
        </p:spPr>
        <p:txBody>
          <a:bodyPr/>
          <a:lstStyle/>
          <a:p>
            <a:fld id="{873FEAA1-DE30-0640-8272-03C19BC7CCF2}" type="slidenum">
              <a:rPr lang="en-US" sz="2000" b="1" smtClean="0">
                <a:solidFill>
                  <a:srgbClr val="C00000"/>
                </a:solidFill>
              </a:rPr>
              <a:t>5</a:t>
            </a:fld>
            <a:endParaRPr lang="en-US" sz="2000" b="1" dirty="0">
              <a:solidFill>
                <a:srgbClr val="C00000"/>
              </a:solidFill>
            </a:endParaRPr>
          </a:p>
        </p:txBody>
      </p:sp>
      <p:pic>
        <p:nvPicPr>
          <p:cNvPr id="7" name="Picture 6">
            <a:extLst>
              <a:ext uri="{FF2B5EF4-FFF2-40B4-BE49-F238E27FC236}">
                <a16:creationId xmlns:a16="http://schemas.microsoft.com/office/drawing/2014/main" id="{21295C37-7034-214B-B327-91A81D7C442A}"/>
              </a:ext>
            </a:extLst>
          </p:cNvPr>
          <p:cNvPicPr>
            <a:picLocks noChangeAspect="1"/>
          </p:cNvPicPr>
          <p:nvPr/>
        </p:nvPicPr>
        <p:blipFill>
          <a:blip r:embed="rId2"/>
          <a:stretch>
            <a:fillRect/>
          </a:stretch>
        </p:blipFill>
        <p:spPr>
          <a:xfrm>
            <a:off x="6957990" y="1581591"/>
            <a:ext cx="5124828" cy="4020228"/>
          </a:xfrm>
          <a:prstGeom prst="rect">
            <a:avLst/>
          </a:prstGeom>
          <a:effectLst>
            <a:softEdge rad="139700"/>
          </a:effectLst>
        </p:spPr>
      </p:pic>
      <p:sp>
        <p:nvSpPr>
          <p:cNvPr id="5" name="TextBox 4">
            <a:extLst>
              <a:ext uri="{FF2B5EF4-FFF2-40B4-BE49-F238E27FC236}">
                <a16:creationId xmlns:a16="http://schemas.microsoft.com/office/drawing/2014/main" id="{EAD34527-00AD-E74A-8CD5-4EBDB9922985}"/>
              </a:ext>
            </a:extLst>
          </p:cNvPr>
          <p:cNvSpPr txBox="1"/>
          <p:nvPr/>
        </p:nvSpPr>
        <p:spPr>
          <a:xfrm>
            <a:off x="7127311" y="5601819"/>
            <a:ext cx="4955508" cy="646331"/>
          </a:xfrm>
          <a:prstGeom prst="rect">
            <a:avLst/>
          </a:prstGeom>
          <a:noFill/>
        </p:spPr>
        <p:txBody>
          <a:bodyPr wrap="square" rtlCol="0">
            <a:spAutoFit/>
          </a:bodyPr>
          <a:lstStyle/>
          <a:p>
            <a:r>
              <a:rPr lang="en-US" sz="1800" b="0" i="0" u="none" strike="noStrike" dirty="0">
                <a:solidFill>
                  <a:srgbClr val="000000"/>
                </a:solidFill>
                <a:effectLst/>
                <a:latin typeface="Arial" panose="020B0604020202020204" pitchFamily="34" charset="0"/>
              </a:rPr>
              <a:t>scratch marks, excoriations, and prurigo nodules secondary to scratching</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320964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DF74-DE62-9640-97F0-9D93F50D5ABA}"/>
              </a:ext>
            </a:extLst>
          </p:cNvPr>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Symptoms</a:t>
            </a:r>
          </a:p>
        </p:txBody>
      </p:sp>
      <p:sp>
        <p:nvSpPr>
          <p:cNvPr id="3" name="Content Placeholder 2">
            <a:extLst>
              <a:ext uri="{FF2B5EF4-FFF2-40B4-BE49-F238E27FC236}">
                <a16:creationId xmlns:a16="http://schemas.microsoft.com/office/drawing/2014/main" id="{776FF3FB-AE58-B044-A442-6DD62288188C}"/>
              </a:ext>
            </a:extLst>
          </p:cNvPr>
          <p:cNvSpPr>
            <a:spLocks noGrp="1"/>
          </p:cNvSpPr>
          <p:nvPr>
            <p:ph idx="1"/>
          </p:nvPr>
        </p:nvSpPr>
        <p:spPr>
          <a:xfrm>
            <a:off x="838198" y="1420837"/>
            <a:ext cx="6477001" cy="5317588"/>
          </a:xfrm>
        </p:spPr>
        <p:txBody>
          <a:bodyPr>
            <a:normAutofit/>
          </a:bodyPr>
          <a:lstStyle/>
          <a:p>
            <a:pPr algn="just"/>
            <a:r>
              <a:rPr lang="en-US" b="0" i="0" u="none" strike="noStrike" dirty="0">
                <a:solidFill>
                  <a:srgbClr val="000000"/>
                </a:solidFill>
                <a:effectLst/>
                <a:latin typeface="+mj-lt"/>
              </a:rPr>
              <a:t>Right upper quadrant pain </a:t>
            </a:r>
          </a:p>
          <a:p>
            <a:pPr algn="just"/>
            <a:r>
              <a:rPr lang="en-US" dirty="0">
                <a:solidFill>
                  <a:srgbClr val="000000"/>
                </a:solidFill>
                <a:latin typeface="+mj-lt"/>
              </a:rPr>
              <a:t>N</a:t>
            </a:r>
            <a:r>
              <a:rPr lang="en-US" b="0" i="0" u="none" strike="noStrike" dirty="0">
                <a:solidFill>
                  <a:srgbClr val="000000"/>
                </a:solidFill>
                <a:effectLst/>
                <a:latin typeface="+mj-lt"/>
              </a:rPr>
              <a:t>ausea</a:t>
            </a:r>
          </a:p>
          <a:p>
            <a:pPr algn="just"/>
            <a:r>
              <a:rPr lang="en-US" b="0" i="0" u="none" strike="noStrike" dirty="0">
                <a:solidFill>
                  <a:srgbClr val="000000"/>
                </a:solidFill>
                <a:effectLst/>
                <a:latin typeface="+mj-lt"/>
              </a:rPr>
              <a:t>Poor appetite </a:t>
            </a:r>
          </a:p>
          <a:p>
            <a:pPr algn="just"/>
            <a:r>
              <a:rPr lang="en-US" dirty="0">
                <a:solidFill>
                  <a:srgbClr val="000000"/>
                </a:solidFill>
                <a:latin typeface="+mj-lt"/>
              </a:rPr>
              <a:t>S</a:t>
            </a:r>
            <a:r>
              <a:rPr lang="en-US" b="0" i="0" u="none" strike="noStrike" dirty="0">
                <a:solidFill>
                  <a:srgbClr val="000000"/>
                </a:solidFill>
                <a:effectLst/>
                <a:latin typeface="+mj-lt"/>
              </a:rPr>
              <a:t>leep deprivation</a:t>
            </a:r>
          </a:p>
          <a:p>
            <a:pPr algn="just"/>
            <a:r>
              <a:rPr lang="en-US" b="0" i="0" u="none" strike="noStrike" dirty="0">
                <a:solidFill>
                  <a:srgbClr val="000000"/>
                </a:solidFill>
                <a:effectLst/>
                <a:latin typeface="+mj-lt"/>
              </a:rPr>
              <a:t>Fat malabsorption and steatorrhea can result in fat-soluble vitamin deficiency</a:t>
            </a:r>
          </a:p>
          <a:p>
            <a:pPr algn="just"/>
            <a:r>
              <a:rPr lang="en-US" dirty="0">
                <a:latin typeface="+mj-lt"/>
              </a:rPr>
              <a:t>Jaundice: </a:t>
            </a:r>
            <a:r>
              <a:rPr lang="en-US" b="0" i="0" u="none" strike="noStrike" dirty="0">
                <a:solidFill>
                  <a:srgbClr val="000000"/>
                </a:solidFill>
                <a:effectLst/>
                <a:latin typeface="+mj-lt"/>
              </a:rPr>
              <a:t>typically developing one to four weeks after the onset of itching . </a:t>
            </a:r>
          </a:p>
          <a:p>
            <a:endParaRPr lang="en-US" dirty="0"/>
          </a:p>
        </p:txBody>
      </p:sp>
      <p:sp>
        <p:nvSpPr>
          <p:cNvPr id="4" name="Slide Number Placeholder 3"/>
          <p:cNvSpPr>
            <a:spLocks noGrp="1"/>
          </p:cNvSpPr>
          <p:nvPr>
            <p:ph type="sldNum" sz="quarter" idx="12"/>
          </p:nvPr>
        </p:nvSpPr>
        <p:spPr>
          <a:xfrm>
            <a:off x="9451258" y="6474334"/>
            <a:ext cx="2743200" cy="365125"/>
          </a:xfrm>
        </p:spPr>
        <p:txBody>
          <a:bodyPr/>
          <a:lstStyle/>
          <a:p>
            <a:fld id="{873FEAA1-DE30-0640-8272-03C19BC7CCF2}" type="slidenum">
              <a:rPr lang="en-US" sz="2000" b="1" smtClean="0">
                <a:solidFill>
                  <a:srgbClr val="C00000"/>
                </a:solidFill>
              </a:rPr>
              <a:t>6</a:t>
            </a:fld>
            <a:endParaRPr lang="en-US" sz="2000" b="1" dirty="0">
              <a:solidFill>
                <a:srgbClr val="C0000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8272"/>
          <a:stretch/>
        </p:blipFill>
        <p:spPr>
          <a:xfrm>
            <a:off x="7138219" y="1690688"/>
            <a:ext cx="4899685" cy="3629397"/>
          </a:xfrm>
          <a:prstGeom prst="rect">
            <a:avLst/>
          </a:prstGeom>
          <a:effectLst>
            <a:softEdge rad="1524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279124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D9C3-AA42-F149-8EA7-CB639C22093A}"/>
              </a:ext>
            </a:extLst>
          </p:cNvPr>
          <p:cNvSpPr>
            <a:spLocks noGrp="1"/>
          </p:cNvSpPr>
          <p:nvPr>
            <p:ph type="title"/>
          </p:nvPr>
        </p:nvSpPr>
        <p:spPr/>
        <p:txBody>
          <a:bodyPr/>
          <a:lstStyle/>
          <a:p>
            <a:r>
              <a:rPr lang="en-US" b="1" u="none" strike="noStrike" dirty="0">
                <a:solidFill>
                  <a:srgbClr val="C00000"/>
                </a:solidFill>
                <a:effectLst/>
                <a:latin typeface="Arial" panose="020B0604020202020204" pitchFamily="34" charset="0"/>
              </a:rPr>
              <a:t>Laboratory Findings</a:t>
            </a:r>
            <a:endParaRPr lang="en-US" dirty="0">
              <a:solidFill>
                <a:srgbClr val="C00000"/>
              </a:solidFill>
            </a:endParaRPr>
          </a:p>
        </p:txBody>
      </p:sp>
      <p:sp>
        <p:nvSpPr>
          <p:cNvPr id="3" name="Content Placeholder 2">
            <a:extLst>
              <a:ext uri="{FF2B5EF4-FFF2-40B4-BE49-F238E27FC236}">
                <a16:creationId xmlns:a16="http://schemas.microsoft.com/office/drawing/2014/main" id="{A42D9764-B8D9-3046-BDC5-9E89DCA3EF8E}"/>
              </a:ext>
            </a:extLst>
          </p:cNvPr>
          <p:cNvSpPr>
            <a:spLocks noGrp="1"/>
          </p:cNvSpPr>
          <p:nvPr>
            <p:ph idx="1"/>
          </p:nvPr>
        </p:nvSpPr>
        <p:spPr>
          <a:xfrm>
            <a:off x="838199" y="1329012"/>
            <a:ext cx="7655189" cy="5363887"/>
          </a:xfrm>
        </p:spPr>
        <p:txBody>
          <a:bodyPr>
            <a:normAutofit fontScale="92500"/>
          </a:bodyPr>
          <a:lstStyle/>
          <a:p>
            <a:pPr algn="l"/>
            <a:r>
              <a:rPr lang="en-US" b="1" i="0" u="none" strike="noStrike" dirty="0">
                <a:solidFill>
                  <a:srgbClr val="7030A0"/>
                </a:solidFill>
                <a:effectLst/>
                <a:latin typeface="+mj-lt"/>
              </a:rPr>
              <a:t>Elevated bile acids</a:t>
            </a:r>
          </a:p>
          <a:p>
            <a:pPr lvl="1" algn="just"/>
            <a:r>
              <a:rPr lang="en-US" b="0" i="0" u="none" strike="noStrike" dirty="0">
                <a:solidFill>
                  <a:srgbClr val="000000"/>
                </a:solidFill>
                <a:effectLst/>
                <a:latin typeface="+mj-lt"/>
              </a:rPr>
              <a:t>An increase in serum </a:t>
            </a:r>
            <a:r>
              <a:rPr lang="en-US" b="0" i="0" u="none" strike="noStrike" dirty="0">
                <a:solidFill>
                  <a:srgbClr val="7030A0"/>
                </a:solidFill>
                <a:effectLst/>
                <a:latin typeface="+mj-lt"/>
              </a:rPr>
              <a:t>total bile acid </a:t>
            </a:r>
            <a:r>
              <a:rPr lang="en-US" b="0" i="0" u="none" strike="noStrike" dirty="0">
                <a:solidFill>
                  <a:srgbClr val="000000"/>
                </a:solidFill>
                <a:effectLst/>
                <a:latin typeface="+mj-lt"/>
              </a:rPr>
              <a:t>concentration is the key laboratory finding</a:t>
            </a:r>
            <a:r>
              <a:rPr lang="en-US" b="1" i="0" u="none" strike="noStrike" dirty="0">
                <a:solidFill>
                  <a:srgbClr val="000000"/>
                </a:solidFill>
                <a:effectLst/>
                <a:latin typeface="+mj-lt"/>
              </a:rPr>
              <a:t> </a:t>
            </a:r>
            <a:r>
              <a:rPr lang="en-US" b="0" i="0" u="none" strike="noStrike" dirty="0">
                <a:solidFill>
                  <a:srgbClr val="000000"/>
                </a:solidFill>
                <a:effectLst/>
                <a:latin typeface="+mj-lt"/>
              </a:rPr>
              <a:t>(present in </a:t>
            </a:r>
            <a:r>
              <a:rPr lang="en-US" b="0" i="0" u="none" strike="noStrike" dirty="0">
                <a:solidFill>
                  <a:srgbClr val="FF0000"/>
                </a:solidFill>
                <a:effectLst/>
                <a:latin typeface="+mj-lt"/>
              </a:rPr>
              <a:t>&gt;90 </a:t>
            </a:r>
            <a:r>
              <a:rPr lang="en-US" dirty="0">
                <a:solidFill>
                  <a:srgbClr val="FF0000"/>
                </a:solidFill>
                <a:latin typeface="+mj-lt"/>
              </a:rPr>
              <a:t>%</a:t>
            </a:r>
            <a:r>
              <a:rPr lang="en-US" b="0" i="0" u="none" strike="noStrike" dirty="0">
                <a:solidFill>
                  <a:srgbClr val="FF0000"/>
                </a:solidFill>
                <a:effectLst/>
                <a:latin typeface="+mj-lt"/>
              </a:rPr>
              <a:t> </a:t>
            </a:r>
            <a:r>
              <a:rPr lang="en-US" b="0" i="0" u="none" strike="noStrike" dirty="0">
                <a:solidFill>
                  <a:srgbClr val="000000"/>
                </a:solidFill>
                <a:effectLst/>
                <a:latin typeface="+mj-lt"/>
              </a:rPr>
              <a:t>of affected pregnancies)</a:t>
            </a:r>
          </a:p>
          <a:p>
            <a:pPr lvl="1" algn="just"/>
            <a:r>
              <a:rPr lang="en-US" b="0" i="0" u="none" strike="noStrike" dirty="0">
                <a:solidFill>
                  <a:srgbClr val="000000"/>
                </a:solidFill>
                <a:effectLst/>
                <a:latin typeface="+mj-lt"/>
              </a:rPr>
              <a:t>May be the first and only laboratory abnormality</a:t>
            </a:r>
          </a:p>
          <a:p>
            <a:pPr lvl="1" algn="just"/>
            <a:r>
              <a:rPr lang="en-US" dirty="0">
                <a:solidFill>
                  <a:srgbClr val="000000"/>
                </a:solidFill>
                <a:latin typeface="+mj-lt"/>
              </a:rPr>
              <a:t>TBA </a:t>
            </a:r>
            <a:r>
              <a:rPr lang="en-US" dirty="0">
                <a:latin typeface="+mj-lt"/>
              </a:rPr>
              <a:t>level &gt;10 </a:t>
            </a:r>
            <a:r>
              <a:rPr lang="el-GR" dirty="0">
                <a:latin typeface="+mj-lt"/>
              </a:rPr>
              <a:t>μ</a:t>
            </a:r>
            <a:r>
              <a:rPr lang="en-US" dirty="0">
                <a:latin typeface="+mj-lt"/>
              </a:rPr>
              <a:t>mol/L being diagnostic, and </a:t>
            </a:r>
            <a:r>
              <a:rPr lang="en-US" dirty="0">
                <a:solidFill>
                  <a:srgbClr val="000000"/>
                </a:solidFill>
                <a:latin typeface="+mj-lt"/>
              </a:rPr>
              <a:t>Severe cholestasis is defined as bile acids </a:t>
            </a:r>
            <a:r>
              <a:rPr lang="en-US" dirty="0">
                <a:solidFill>
                  <a:srgbClr val="FF0000"/>
                </a:solidFill>
                <a:latin typeface="+mj-lt"/>
              </a:rPr>
              <a:t>over 40 </a:t>
            </a:r>
            <a:r>
              <a:rPr lang="el-GR" dirty="0">
                <a:solidFill>
                  <a:srgbClr val="FF0000"/>
                </a:solidFill>
                <a:latin typeface="+mj-lt"/>
              </a:rPr>
              <a:t>μ</a:t>
            </a:r>
            <a:r>
              <a:rPr lang="en-US" dirty="0">
                <a:solidFill>
                  <a:srgbClr val="FF0000"/>
                </a:solidFill>
                <a:latin typeface="+mj-lt"/>
              </a:rPr>
              <a:t>mol/L .</a:t>
            </a:r>
            <a:r>
              <a:rPr lang="en-US" b="0" i="0" u="none" strike="noStrike" dirty="0">
                <a:solidFill>
                  <a:srgbClr val="000000"/>
                </a:solidFill>
                <a:effectLst/>
                <a:latin typeface="+mj-lt"/>
              </a:rPr>
              <a:t> </a:t>
            </a:r>
          </a:p>
          <a:p>
            <a:pPr algn="just"/>
            <a:r>
              <a:rPr lang="en-US" b="1" i="0" u="none" strike="noStrike" dirty="0">
                <a:solidFill>
                  <a:srgbClr val="7030A0"/>
                </a:solidFill>
                <a:effectLst/>
                <a:latin typeface="+mj-lt"/>
              </a:rPr>
              <a:t>Serum aminotransferases </a:t>
            </a:r>
            <a:r>
              <a:rPr lang="en-US" b="0" i="0" u="none" strike="noStrike" dirty="0">
                <a:solidFill>
                  <a:srgbClr val="000000"/>
                </a:solidFill>
                <a:effectLst/>
                <a:latin typeface="+mj-lt"/>
              </a:rPr>
              <a:t>are increased in </a:t>
            </a:r>
            <a:r>
              <a:rPr lang="en-US" b="0" i="0" u="none" strike="noStrike" dirty="0">
                <a:solidFill>
                  <a:srgbClr val="FF0000"/>
                </a:solidFill>
                <a:effectLst/>
                <a:latin typeface="+mj-lt"/>
              </a:rPr>
              <a:t>60%</a:t>
            </a:r>
            <a:r>
              <a:rPr lang="en-US" b="0" i="0" u="none" strike="noStrike" dirty="0">
                <a:solidFill>
                  <a:srgbClr val="000000"/>
                </a:solidFill>
                <a:effectLst/>
                <a:latin typeface="+mj-lt"/>
              </a:rPr>
              <a:t> of cases </a:t>
            </a:r>
          </a:p>
          <a:p>
            <a:pPr lvl="1" algn="just"/>
            <a:r>
              <a:rPr lang="en-US" b="0" i="0" u="none" strike="noStrike" dirty="0">
                <a:solidFill>
                  <a:srgbClr val="000000"/>
                </a:solidFill>
                <a:effectLst/>
                <a:latin typeface="+mj-lt"/>
              </a:rPr>
              <a:t>Usually less than two times the upper limit of normal,</a:t>
            </a:r>
            <a:r>
              <a:rPr lang="en-US" sz="2600" dirty="0">
                <a:solidFill>
                  <a:srgbClr val="211E1E"/>
                </a:solidFill>
                <a:effectLst/>
                <a:latin typeface="+mj-lt"/>
              </a:rPr>
              <a:t> seldom exceed</a:t>
            </a:r>
            <a:r>
              <a:rPr lang="en-US" sz="2600" dirty="0">
                <a:solidFill>
                  <a:srgbClr val="211E1E"/>
                </a:solidFill>
                <a:latin typeface="+mj-lt"/>
              </a:rPr>
              <a:t> </a:t>
            </a:r>
            <a:r>
              <a:rPr lang="en-US" sz="2600" dirty="0">
                <a:solidFill>
                  <a:srgbClr val="211E1E"/>
                </a:solidFill>
                <a:effectLst/>
                <a:latin typeface="+mj-lt"/>
              </a:rPr>
              <a:t>200 U/L  </a:t>
            </a:r>
            <a:r>
              <a:rPr lang="en-US" b="0" i="0" u="none" strike="noStrike" dirty="0">
                <a:solidFill>
                  <a:srgbClr val="000000"/>
                </a:solidFill>
                <a:effectLst/>
                <a:latin typeface="+mj-lt"/>
              </a:rPr>
              <a:t> but may reach values greater than </a:t>
            </a:r>
            <a:r>
              <a:rPr lang="en-US" b="0" i="0" u="none" strike="noStrike" dirty="0">
                <a:solidFill>
                  <a:srgbClr val="FF0000"/>
                </a:solidFill>
                <a:effectLst/>
                <a:latin typeface="+mj-lt"/>
              </a:rPr>
              <a:t>1000 </a:t>
            </a:r>
            <a:r>
              <a:rPr lang="en-US" dirty="0">
                <a:solidFill>
                  <a:srgbClr val="FF0000"/>
                </a:solidFill>
                <a:latin typeface="+mj-lt"/>
              </a:rPr>
              <a:t>U</a:t>
            </a:r>
            <a:r>
              <a:rPr lang="en-US" b="0" i="0" u="none" strike="noStrike" dirty="0">
                <a:solidFill>
                  <a:srgbClr val="FF0000"/>
                </a:solidFill>
                <a:effectLst/>
                <a:latin typeface="+mj-lt"/>
              </a:rPr>
              <a:t>/L</a:t>
            </a:r>
            <a:r>
              <a:rPr lang="en-US" b="0" i="0" u="none" strike="noStrike" dirty="0">
                <a:solidFill>
                  <a:srgbClr val="000000"/>
                </a:solidFill>
                <a:effectLst/>
                <a:latin typeface="+mj-lt"/>
              </a:rPr>
              <a:t>, making distinction from viral hepatitis important .</a:t>
            </a:r>
          </a:p>
          <a:p>
            <a:pPr algn="just"/>
            <a:r>
              <a:rPr lang="en-US" sz="2400" b="1" i="0" u="none" strike="noStrike" dirty="0">
                <a:solidFill>
                  <a:srgbClr val="7030A0"/>
                </a:solidFill>
                <a:effectLst/>
                <a:latin typeface="+mj-lt"/>
              </a:rPr>
              <a:t>Alkaline phosphatase </a:t>
            </a:r>
            <a:r>
              <a:rPr lang="en-US" sz="2400" b="0" i="0" u="none" strike="noStrike" dirty="0">
                <a:solidFill>
                  <a:srgbClr val="000000"/>
                </a:solidFill>
                <a:effectLst/>
                <a:latin typeface="+mj-lt"/>
              </a:rPr>
              <a:t>is increased, possibly fourfold, but this is not specific for cholestasis during pregnancy due to expression of the placental isoenzyme.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3388" y="1961228"/>
            <a:ext cx="3582570" cy="2389546"/>
          </a:xfrm>
          <a:prstGeom prst="rect">
            <a:avLst/>
          </a:prstGeom>
          <a:effectLst>
            <a:softEdge rad="190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673" y="4982678"/>
            <a:ext cx="1905266" cy="1905266"/>
          </a:xfrm>
          <a:prstGeom prst="rect">
            <a:avLst/>
          </a:prstGeom>
          <a:effectLst>
            <a:softEdge rad="228600"/>
          </a:effectLst>
        </p:spPr>
      </p:pic>
      <p:sp>
        <p:nvSpPr>
          <p:cNvPr id="7" name="TextBox 6"/>
          <p:cNvSpPr txBox="1"/>
          <p:nvPr/>
        </p:nvSpPr>
        <p:spPr>
          <a:xfrm>
            <a:off x="10910383" y="6519446"/>
            <a:ext cx="1383891" cy="338554"/>
          </a:xfrm>
          <a:prstGeom prst="rect">
            <a:avLst/>
          </a:prstGeom>
          <a:noFill/>
        </p:spPr>
        <p:txBody>
          <a:bodyPr wrap="square" rtlCol="0">
            <a:spAutoFit/>
          </a:bodyPr>
          <a:lstStyle/>
          <a:p>
            <a:r>
              <a:rPr lang="en-US" sz="1600" b="1" dirty="0">
                <a:latin typeface="Bradley Hand ITC" panose="03070402050302030203" pitchFamily="66" charset="0"/>
              </a:rPr>
              <a:t>To next page</a:t>
            </a:r>
          </a:p>
        </p:txBody>
      </p:sp>
      <p:sp>
        <p:nvSpPr>
          <p:cNvPr id="8" name="Slide Number Placeholder 7"/>
          <p:cNvSpPr>
            <a:spLocks noGrp="1"/>
          </p:cNvSpPr>
          <p:nvPr>
            <p:ph type="sldNum" sz="quarter" idx="12"/>
          </p:nvPr>
        </p:nvSpPr>
        <p:spPr>
          <a:xfrm>
            <a:off x="8056286" y="6492875"/>
            <a:ext cx="2743200" cy="365125"/>
          </a:xfrm>
        </p:spPr>
        <p:txBody>
          <a:bodyPr/>
          <a:lstStyle/>
          <a:p>
            <a:fld id="{873FEAA1-DE30-0640-8272-03C19BC7CCF2}" type="slidenum">
              <a:rPr lang="en-US" sz="2000" b="1" smtClean="0">
                <a:solidFill>
                  <a:srgbClr val="C00000"/>
                </a:solidFill>
              </a:rPr>
              <a:t>7</a:t>
            </a:fld>
            <a:endParaRPr lang="en-US" sz="2000" b="1" dirty="0">
              <a:solidFill>
                <a:srgbClr val="C0000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293908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A33-79E2-D34E-9886-30A1A39898D5}"/>
              </a:ext>
            </a:extLst>
          </p:cNvPr>
          <p:cNvSpPr>
            <a:spLocks noGrp="1"/>
          </p:cNvSpPr>
          <p:nvPr>
            <p:ph type="title"/>
          </p:nvPr>
        </p:nvSpPr>
        <p:spPr/>
        <p:txBody>
          <a:bodyPr/>
          <a:lstStyle/>
          <a:p>
            <a:r>
              <a:rPr lang="en-US" b="1" dirty="0">
                <a:solidFill>
                  <a:srgbClr val="C00000"/>
                </a:solidFill>
                <a:latin typeface="Arial" panose="020B0604020202020204" pitchFamily="34" charset="0"/>
              </a:rPr>
              <a:t>Laboratory Findings</a:t>
            </a:r>
            <a:endParaRPr lang="en-US" dirty="0"/>
          </a:p>
        </p:txBody>
      </p:sp>
      <p:sp>
        <p:nvSpPr>
          <p:cNvPr id="3" name="Content Placeholder 2">
            <a:extLst>
              <a:ext uri="{FF2B5EF4-FFF2-40B4-BE49-F238E27FC236}">
                <a16:creationId xmlns:a16="http://schemas.microsoft.com/office/drawing/2014/main" id="{35823282-F294-5C4B-B3ED-F40547B0D96F}"/>
              </a:ext>
            </a:extLst>
          </p:cNvPr>
          <p:cNvSpPr>
            <a:spLocks noGrp="1"/>
          </p:cNvSpPr>
          <p:nvPr>
            <p:ph idx="1"/>
          </p:nvPr>
        </p:nvSpPr>
        <p:spPr>
          <a:xfrm>
            <a:off x="673100" y="1444624"/>
            <a:ext cx="7453262" cy="5265891"/>
          </a:xfrm>
        </p:spPr>
        <p:txBody>
          <a:bodyPr>
            <a:noAutofit/>
          </a:bodyPr>
          <a:lstStyle/>
          <a:p>
            <a:pPr algn="just"/>
            <a:r>
              <a:rPr lang="en-US" b="0" i="0" u="none" strike="noStrike" dirty="0">
                <a:solidFill>
                  <a:srgbClr val="0070C0"/>
                </a:solidFill>
                <a:effectLst/>
                <a:latin typeface="+mj-lt"/>
              </a:rPr>
              <a:t>Total and direct bilirubin </a:t>
            </a:r>
            <a:r>
              <a:rPr lang="en-US" b="0" i="0" u="none" strike="noStrike" dirty="0">
                <a:solidFill>
                  <a:srgbClr val="000000"/>
                </a:solidFill>
                <a:effectLst/>
                <a:latin typeface="+mj-lt"/>
              </a:rPr>
              <a:t>concentrations are increased in </a:t>
            </a:r>
            <a:r>
              <a:rPr lang="en-US" b="0" i="0" u="none" strike="noStrike" dirty="0">
                <a:solidFill>
                  <a:srgbClr val="FF0000"/>
                </a:solidFill>
                <a:effectLst/>
                <a:latin typeface="+mj-lt"/>
              </a:rPr>
              <a:t>25%</a:t>
            </a:r>
            <a:r>
              <a:rPr lang="en-US" b="0" i="0" u="none" strike="noStrike" dirty="0">
                <a:solidFill>
                  <a:srgbClr val="000000"/>
                </a:solidFill>
                <a:effectLst/>
                <a:latin typeface="+mj-lt"/>
              </a:rPr>
              <a:t>of cases, although total bilirubin levels rarely exceed </a:t>
            </a:r>
            <a:r>
              <a:rPr lang="en-US" b="0" i="0" u="none" strike="noStrike" dirty="0">
                <a:solidFill>
                  <a:srgbClr val="FF0000"/>
                </a:solidFill>
                <a:effectLst/>
                <a:latin typeface="+mj-lt"/>
              </a:rPr>
              <a:t>6 mg/dL</a:t>
            </a:r>
            <a:r>
              <a:rPr lang="en-US" b="0" i="0" u="none" strike="noStrike" dirty="0">
                <a:solidFill>
                  <a:srgbClr val="000000"/>
                </a:solidFill>
                <a:effectLst/>
                <a:latin typeface="+mj-lt"/>
              </a:rPr>
              <a:t>. </a:t>
            </a:r>
          </a:p>
          <a:p>
            <a:pPr algn="just"/>
            <a:r>
              <a:rPr lang="en-US" b="0" i="0" u="none" strike="noStrike" dirty="0">
                <a:solidFill>
                  <a:srgbClr val="000000"/>
                </a:solidFill>
                <a:effectLst/>
                <a:latin typeface="+mj-lt"/>
              </a:rPr>
              <a:t>Gamma-</a:t>
            </a:r>
            <a:r>
              <a:rPr lang="en-US" b="0" i="0" u="none" strike="noStrike" dirty="0" err="1">
                <a:solidFill>
                  <a:srgbClr val="000000"/>
                </a:solidFill>
                <a:effectLst/>
                <a:latin typeface="+mj-lt"/>
              </a:rPr>
              <a:t>glutamyl</a:t>
            </a:r>
            <a:r>
              <a:rPr lang="en-US" b="0" i="0" u="none" strike="noStrike" dirty="0">
                <a:solidFill>
                  <a:srgbClr val="000000"/>
                </a:solidFill>
                <a:effectLst/>
                <a:latin typeface="+mj-lt"/>
              </a:rPr>
              <a:t> transpeptidase (GGT) is usually normal but modestly elevated in </a:t>
            </a:r>
            <a:r>
              <a:rPr lang="en-US" b="0" i="0" u="none" strike="noStrike" dirty="0">
                <a:solidFill>
                  <a:srgbClr val="FF0000"/>
                </a:solidFill>
                <a:effectLst/>
                <a:latin typeface="+mj-lt"/>
              </a:rPr>
              <a:t>30% </a:t>
            </a:r>
            <a:r>
              <a:rPr lang="en-US" b="0" i="0" u="none" strike="noStrike" dirty="0">
                <a:solidFill>
                  <a:srgbClr val="000000"/>
                </a:solidFill>
                <a:effectLst/>
                <a:latin typeface="+mj-lt"/>
              </a:rPr>
              <a:t>of cases</a:t>
            </a:r>
          </a:p>
          <a:p>
            <a:pPr algn="just"/>
            <a:r>
              <a:rPr lang="en-US" b="0" i="0" u="none" strike="noStrike" dirty="0">
                <a:solidFill>
                  <a:srgbClr val="000000"/>
                </a:solidFill>
                <a:effectLst/>
                <a:latin typeface="+mj-lt"/>
              </a:rPr>
              <a:t>The PT is usually normal. When prolonged, it is typically secondary to vitamin K deficiency from fat malabsorption due to severe steatorrhea</a:t>
            </a:r>
            <a:r>
              <a:rPr lang="fa-IR" b="0" i="0" u="none" strike="noStrike" dirty="0">
                <a:solidFill>
                  <a:srgbClr val="000000"/>
                </a:solidFill>
                <a:effectLst/>
                <a:latin typeface="+mj-lt"/>
              </a:rPr>
              <a:t> </a:t>
            </a:r>
            <a:r>
              <a:rPr lang="en-US" b="0" i="0" u="none" strike="noStrike" dirty="0">
                <a:solidFill>
                  <a:srgbClr val="000000"/>
                </a:solidFill>
                <a:effectLst/>
                <a:latin typeface="+mj-lt"/>
              </a:rPr>
              <a:t> postpartum hemorrhage is rare.</a:t>
            </a:r>
            <a:endParaRPr lang="en-US" dirty="0">
              <a:latin typeface="+mj-lt"/>
            </a:endParaRPr>
          </a:p>
        </p:txBody>
      </p:sp>
      <p:sp>
        <p:nvSpPr>
          <p:cNvPr id="7" name="Slide Number Placeholder 6"/>
          <p:cNvSpPr>
            <a:spLocks noGrp="1"/>
          </p:cNvSpPr>
          <p:nvPr>
            <p:ph type="sldNum" sz="quarter" idx="12"/>
          </p:nvPr>
        </p:nvSpPr>
        <p:spPr/>
        <p:txBody>
          <a:bodyPr/>
          <a:lstStyle/>
          <a:p>
            <a:fld id="{873FEAA1-DE30-0640-8272-03C19BC7CCF2}" type="slidenum">
              <a:rPr lang="en-US" sz="2000" b="1" smtClean="0">
                <a:solidFill>
                  <a:srgbClr val="C00000"/>
                </a:solidFill>
              </a:rPr>
              <a:t>8</a:t>
            </a:fld>
            <a:endParaRPr lang="en-US" sz="2000" b="1" dirty="0">
              <a:solidFill>
                <a:srgbClr val="C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pic>
        <p:nvPicPr>
          <p:cNvPr id="9" name="Picture 8">
            <a:extLst>
              <a:ext uri="{FF2B5EF4-FFF2-40B4-BE49-F238E27FC236}">
                <a16:creationId xmlns:a16="http://schemas.microsoft.com/office/drawing/2014/main" id="{8056A2C6-5394-6B49-B8D3-0587A2FAB6E8}"/>
              </a:ext>
            </a:extLst>
          </p:cNvPr>
          <p:cNvPicPr>
            <a:picLocks noChangeAspect="1"/>
          </p:cNvPicPr>
          <p:nvPr/>
        </p:nvPicPr>
        <p:blipFill rotWithShape="1">
          <a:blip r:embed="rId3"/>
          <a:srcRect l="9947" b="6518"/>
          <a:stretch/>
        </p:blipFill>
        <p:spPr>
          <a:xfrm>
            <a:off x="8158913" y="2319745"/>
            <a:ext cx="3821188" cy="2208010"/>
          </a:xfrm>
          <a:prstGeom prst="rect">
            <a:avLst/>
          </a:prstGeom>
          <a:effectLst>
            <a:softEdge rad="152400"/>
          </a:effectLst>
        </p:spPr>
      </p:pic>
    </p:spTree>
    <p:extLst>
      <p:ext uri="{BB962C8B-B14F-4D97-AF65-F5344CB8AC3E}">
        <p14:creationId xmlns:p14="http://schemas.microsoft.com/office/powerpoint/2010/main" val="264470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58000">
              <a:schemeClr val="accent3">
                <a:lumMod val="45000"/>
                <a:lumOff val="55000"/>
              </a:schemeClr>
            </a:gs>
            <a:gs pos="83000">
              <a:schemeClr val="accent3">
                <a:lumMod val="45000"/>
                <a:lumOff val="55000"/>
              </a:schemeClr>
            </a:gs>
            <a:gs pos="65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EE87-7F3C-AF49-B3C7-FABD0ACF32EB}"/>
              </a:ext>
            </a:extLst>
          </p:cNvPr>
          <p:cNvSpPr>
            <a:spLocks noGrp="1"/>
          </p:cNvSpPr>
          <p:nvPr>
            <p:ph type="title"/>
          </p:nvPr>
        </p:nvSpPr>
        <p:spPr/>
        <p:txBody>
          <a:bodyPr>
            <a:normAutofit/>
          </a:bodyPr>
          <a:lstStyle/>
          <a:p>
            <a:r>
              <a:rPr lang="en-US" b="1" dirty="0">
                <a:solidFill>
                  <a:srgbClr val="C00000"/>
                </a:solidFill>
                <a:latin typeface="Arial" panose="020B0604020202020204" pitchFamily="34" charset="0"/>
              </a:rPr>
              <a:t>Diagnosis</a:t>
            </a:r>
            <a:endParaRPr lang="en-US" sz="1600" dirty="0">
              <a:solidFill>
                <a:srgbClr val="C00000"/>
              </a:solidFill>
            </a:endParaRPr>
          </a:p>
        </p:txBody>
      </p:sp>
      <p:sp>
        <p:nvSpPr>
          <p:cNvPr id="3" name="Content Placeholder 2">
            <a:extLst>
              <a:ext uri="{FF2B5EF4-FFF2-40B4-BE49-F238E27FC236}">
                <a16:creationId xmlns:a16="http://schemas.microsoft.com/office/drawing/2014/main" id="{B8E1B75D-BAA5-1840-8DC1-E2B95972FFEB}"/>
              </a:ext>
            </a:extLst>
          </p:cNvPr>
          <p:cNvSpPr>
            <a:spLocks noGrp="1"/>
          </p:cNvSpPr>
          <p:nvPr>
            <p:ph idx="1"/>
          </p:nvPr>
        </p:nvSpPr>
        <p:spPr>
          <a:xfrm>
            <a:off x="838200" y="1533379"/>
            <a:ext cx="9475572" cy="4768948"/>
          </a:xfrm>
        </p:spPr>
        <p:txBody>
          <a:bodyPr>
            <a:normAutofit fontScale="47500" lnSpcReduction="20000"/>
          </a:bodyPr>
          <a:lstStyle/>
          <a:p>
            <a:pPr marL="0" indent="0" algn="just">
              <a:buNone/>
            </a:pPr>
            <a:r>
              <a:rPr lang="en-US" sz="5900" b="0" i="0" u="none" strike="noStrike" dirty="0">
                <a:solidFill>
                  <a:srgbClr val="000000"/>
                </a:solidFill>
                <a:effectLst/>
                <a:latin typeface="+mj-lt"/>
              </a:rPr>
              <a:t>ICP should be suspected in any pregnant patient in the late second or third trimester with pruritus unrelated to a rash. </a:t>
            </a:r>
          </a:p>
          <a:p>
            <a:pPr algn="just"/>
            <a:r>
              <a:rPr lang="en-US" sz="5900" b="0" i="0" u="none" strike="noStrike" dirty="0">
                <a:solidFill>
                  <a:srgbClr val="000000"/>
                </a:solidFill>
                <a:effectLst/>
                <a:latin typeface="+mj-lt"/>
              </a:rPr>
              <a:t>The diagnosis is confirmed when pruritus is associated with:</a:t>
            </a:r>
          </a:p>
          <a:p>
            <a:pPr lvl="1" algn="just"/>
            <a:r>
              <a:rPr lang="en-US" sz="5900" b="0" i="0" u="none" strike="noStrike" dirty="0">
                <a:solidFill>
                  <a:srgbClr val="000000"/>
                </a:solidFill>
                <a:effectLst/>
                <a:latin typeface="+mj-lt"/>
              </a:rPr>
              <a:t>Elevated total serum bile acid levels</a:t>
            </a:r>
          </a:p>
          <a:p>
            <a:pPr lvl="1" algn="just"/>
            <a:r>
              <a:rPr lang="en-US" sz="5900" b="0" i="0" u="none" strike="noStrike" dirty="0">
                <a:solidFill>
                  <a:srgbClr val="000000"/>
                </a:solidFill>
                <a:effectLst/>
                <a:latin typeface="+mj-lt"/>
              </a:rPr>
              <a:t>Elevated aminotransferases, or both </a:t>
            </a:r>
          </a:p>
          <a:p>
            <a:pPr lvl="1" algn="just"/>
            <a:r>
              <a:rPr lang="en-US" sz="5900" dirty="0">
                <a:solidFill>
                  <a:srgbClr val="000000"/>
                </a:solidFill>
                <a:latin typeface="+mj-lt"/>
              </a:rPr>
              <a:t>E</a:t>
            </a:r>
            <a:r>
              <a:rPr lang="en-US" sz="5900" i="0" u="none" strike="noStrike" dirty="0">
                <a:solidFill>
                  <a:srgbClr val="000000"/>
                </a:solidFill>
                <a:effectLst/>
                <a:latin typeface="+mj-lt"/>
              </a:rPr>
              <a:t>xcluding other diagnoses, which can cause similar symptoms and lab abnormalities. </a:t>
            </a:r>
          </a:p>
          <a:p>
            <a:pPr algn="just"/>
            <a:r>
              <a:rPr lang="en-US" sz="6400" dirty="0">
                <a:latin typeface="+mj-lt"/>
              </a:rPr>
              <a:t>If the patient continues to complain of pruritus and initial biochemical tests are normal, we recommend repeating laboratory tests because pruritus may precede biochemical abnormalities by several weeks.</a:t>
            </a:r>
            <a:r>
              <a:rPr lang="en-US" sz="6400" dirty="0">
                <a:solidFill>
                  <a:srgbClr val="007FAA"/>
                </a:solidFill>
                <a:latin typeface="+mj-lt"/>
              </a:rPr>
              <a:t> </a:t>
            </a:r>
            <a:endParaRPr lang="en-US" sz="6400" dirty="0">
              <a:solidFill>
                <a:srgbClr val="000000"/>
              </a:solidFill>
              <a:latin typeface="+mj-lt"/>
            </a:endParaRPr>
          </a:p>
          <a:p>
            <a:pPr lvl="1" algn="just"/>
            <a:endParaRPr lang="en-US" sz="5900" i="0" u="none" strike="noStrike" dirty="0">
              <a:solidFill>
                <a:srgbClr val="000000"/>
              </a:solidFill>
              <a:effectLst/>
              <a:latin typeface="+mj-lt"/>
            </a:endParaRPr>
          </a:p>
          <a:p>
            <a:pPr lvl="1" algn="just"/>
            <a:endParaRPr lang="en-US" sz="8400" b="0" i="0" u="none" strike="noStrike" dirty="0">
              <a:solidFill>
                <a:srgbClr val="000000"/>
              </a:solidFill>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3772" y="5040458"/>
            <a:ext cx="1905266" cy="1905266"/>
          </a:xfrm>
          <a:prstGeom prst="rect">
            <a:avLst/>
          </a:prstGeom>
          <a:effectLst>
            <a:softEdge rad="228600"/>
          </a:effectLst>
        </p:spPr>
      </p:pic>
      <p:sp>
        <p:nvSpPr>
          <p:cNvPr id="7" name="Slide Number Placeholder 6"/>
          <p:cNvSpPr>
            <a:spLocks noGrp="1"/>
          </p:cNvSpPr>
          <p:nvPr>
            <p:ph type="sldNum" sz="quarter" idx="12"/>
          </p:nvPr>
        </p:nvSpPr>
        <p:spPr>
          <a:xfrm>
            <a:off x="7898924" y="6474906"/>
            <a:ext cx="2743200" cy="365125"/>
          </a:xfrm>
        </p:spPr>
        <p:txBody>
          <a:bodyPr/>
          <a:lstStyle/>
          <a:p>
            <a:fld id="{873FEAA1-DE30-0640-8272-03C19BC7CCF2}" type="slidenum">
              <a:rPr lang="en-US" sz="2000" b="1" smtClean="0">
                <a:solidFill>
                  <a:srgbClr val="C00000"/>
                </a:solidFill>
              </a:rPr>
              <a:t>9</a:t>
            </a:fld>
            <a:endParaRPr lang="en-US" sz="2000" b="1" dirty="0">
              <a:solidFill>
                <a:srgbClr val="C00000"/>
              </a:solidFill>
            </a:endParaRPr>
          </a:p>
        </p:txBody>
      </p:sp>
      <p:sp>
        <p:nvSpPr>
          <p:cNvPr id="5" name="TextBox 4"/>
          <p:cNvSpPr txBox="1"/>
          <p:nvPr/>
        </p:nvSpPr>
        <p:spPr>
          <a:xfrm>
            <a:off x="10970475" y="6546004"/>
            <a:ext cx="1383891" cy="338554"/>
          </a:xfrm>
          <a:prstGeom prst="rect">
            <a:avLst/>
          </a:prstGeom>
          <a:noFill/>
        </p:spPr>
        <p:txBody>
          <a:bodyPr wrap="square" rtlCol="0">
            <a:spAutoFit/>
          </a:bodyPr>
          <a:lstStyle/>
          <a:p>
            <a:r>
              <a:rPr lang="en-US" sz="1600" b="1" dirty="0">
                <a:latin typeface="Bradley Hand ITC" panose="03070402050302030203" pitchFamily="66" charset="0"/>
              </a:rPr>
              <a:t>To next page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506" y="124242"/>
            <a:ext cx="1310155" cy="1396777"/>
          </a:xfrm>
          <a:prstGeom prst="rect">
            <a:avLst/>
          </a:prstGeom>
        </p:spPr>
      </p:pic>
    </p:spTree>
    <p:extLst>
      <p:ext uri="{BB962C8B-B14F-4D97-AF65-F5344CB8AC3E}">
        <p14:creationId xmlns:p14="http://schemas.microsoft.com/office/powerpoint/2010/main" val="3343734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3988</TotalTime>
  <Words>2215</Words>
  <Application>Microsoft Macintosh PowerPoint</Application>
  <PresentationFormat>Widescreen</PresentationFormat>
  <Paragraphs>227</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Bradley Hand ITC</vt:lpstr>
      <vt:lpstr>Calibri</vt:lpstr>
      <vt:lpstr>Calibri Light</vt:lpstr>
      <vt:lpstr>Comic Sans MS</vt:lpstr>
      <vt:lpstr>f29</vt:lpstr>
      <vt:lpstr>Times New Roman</vt:lpstr>
      <vt:lpstr>Office Theme</vt:lpstr>
      <vt:lpstr>PowerPoint Presentation</vt:lpstr>
      <vt:lpstr>Intrahepatic Cholestasis of pregnancy</vt:lpstr>
      <vt:lpstr>Risk factors</vt:lpstr>
      <vt:lpstr>Etiology</vt:lpstr>
      <vt:lpstr>Clinical Manifestation</vt:lpstr>
      <vt:lpstr>Symptoms</vt:lpstr>
      <vt:lpstr>Laboratory Findings</vt:lpstr>
      <vt:lpstr>Laboratory Findings</vt:lpstr>
      <vt:lpstr>Diagnosis</vt:lpstr>
      <vt:lpstr>Diagnosis</vt:lpstr>
      <vt:lpstr>Clinical Points in Differential Diagnosis</vt:lpstr>
      <vt:lpstr>Differential Diagnosis</vt:lpstr>
      <vt:lpstr> Fetal Effect </vt:lpstr>
      <vt:lpstr>Pathophysiology of Adverse Pregnancy Outcome </vt:lpstr>
      <vt:lpstr>Fetal Effect</vt:lpstr>
      <vt:lpstr>Management</vt:lpstr>
      <vt:lpstr>PowerPoint Presentation</vt:lpstr>
      <vt:lpstr>PowerPoint Presentation</vt:lpstr>
      <vt:lpstr>Post-treatment Laboratory Monitoring</vt:lpstr>
      <vt:lpstr>Refractory Cases  </vt:lpstr>
      <vt:lpstr>Pregnancy Management</vt:lpstr>
      <vt:lpstr>Timing of Delivery</vt:lpstr>
      <vt:lpstr>Timing of Delivery in ICP</vt:lpstr>
      <vt:lpstr>Timing of Delivery in ICP</vt:lpstr>
      <vt:lpstr>Timing of Delivery in ICP</vt:lpstr>
      <vt:lpstr>Follow-up post partum</vt:lpstr>
      <vt:lpstr>Follow-up post partum</vt:lpstr>
      <vt:lpstr>Contraception</vt:lpstr>
      <vt:lpstr>Prevention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gggg</dc:title>
  <dc:creator>Microsoft Office User</dc:creator>
  <cp:lastModifiedBy>Microsoft Office User</cp:lastModifiedBy>
  <cp:revision>121</cp:revision>
  <dcterms:created xsi:type="dcterms:W3CDTF">2023-12-29T06:01:17Z</dcterms:created>
  <dcterms:modified xsi:type="dcterms:W3CDTF">2024-02-06T15:41:24Z</dcterms:modified>
</cp:coreProperties>
</file>